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 id="2147483852" r:id="rId2"/>
  </p:sldMasterIdLst>
  <p:notesMasterIdLst>
    <p:notesMasterId r:id="rId28"/>
  </p:notesMasterIdLst>
  <p:sldIdLst>
    <p:sldId id="256" r:id="rId3"/>
    <p:sldId id="288" r:id="rId4"/>
    <p:sldId id="264" r:id="rId5"/>
    <p:sldId id="289" r:id="rId6"/>
    <p:sldId id="278" r:id="rId7"/>
    <p:sldId id="267" r:id="rId8"/>
    <p:sldId id="266" r:id="rId9"/>
    <p:sldId id="279" r:id="rId10"/>
    <p:sldId id="268" r:id="rId11"/>
    <p:sldId id="258" r:id="rId12"/>
    <p:sldId id="262" r:id="rId13"/>
    <p:sldId id="263" r:id="rId14"/>
    <p:sldId id="260" r:id="rId15"/>
    <p:sldId id="286" r:id="rId16"/>
    <p:sldId id="275" r:id="rId17"/>
    <p:sldId id="276" r:id="rId18"/>
    <p:sldId id="277" r:id="rId19"/>
    <p:sldId id="261" r:id="rId20"/>
    <p:sldId id="272" r:id="rId21"/>
    <p:sldId id="281" r:id="rId22"/>
    <p:sldId id="274" r:id="rId23"/>
    <p:sldId id="282" r:id="rId24"/>
    <p:sldId id="283" r:id="rId25"/>
    <p:sldId id="284" r:id="rId26"/>
    <p:sldId id="28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74" autoAdjust="0"/>
    <p:restoredTop sz="72237" autoAdjust="0"/>
  </p:normalViewPr>
  <p:slideViewPr>
    <p:cSldViewPr snapToGrid="0" snapToObjects="1">
      <p:cViewPr varScale="1">
        <p:scale>
          <a:sx n="99" d="100"/>
          <a:sy n="99" d="100"/>
        </p:scale>
        <p:origin x="-107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idx="1"/>
          </p:nvPr>
        </p:nvSpPr>
        <p:spPr>
          <a:xfrm>
            <a:off x="3884614" y="0"/>
            <a:ext cx="2971800" cy="458788"/>
          </a:xfrm>
          <a:prstGeom prst="rect">
            <a:avLst/>
          </a:prstGeom>
        </p:spPr>
        <p:txBody>
          <a:bodyPr vert="horz" lIns="91430" tIns="45715" rIns="91430" bIns="45715" rtlCol="0"/>
          <a:lstStyle>
            <a:lvl1pPr algn="r">
              <a:defRPr sz="1200"/>
            </a:lvl1pPr>
          </a:lstStyle>
          <a:p>
            <a:fld id="{64FA1E35-0237-A447-B20F-5EBFF1C6E92D}" type="datetimeFigureOut">
              <a:rPr lang="en-US" smtClean="0"/>
              <a:t>9/14/2018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30" tIns="45715" rIns="91430" bIns="45715"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30" tIns="45715" rIns="91430" bIns="457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4"/>
            <a:ext cx="2971800" cy="458787"/>
          </a:xfrm>
          <a:prstGeom prst="rect">
            <a:avLst/>
          </a:prstGeom>
        </p:spPr>
        <p:txBody>
          <a:bodyPr vert="horz" lIns="91430" tIns="45715" rIns="91430" bIns="45715" rtlCol="0" anchor="b"/>
          <a:lstStyle>
            <a:lvl1pPr algn="l">
              <a:defRPr sz="1200"/>
            </a:lvl1pPr>
          </a:lstStyle>
          <a:p>
            <a:endParaRPr lang="en-US"/>
          </a:p>
        </p:txBody>
      </p:sp>
      <p:sp>
        <p:nvSpPr>
          <p:cNvPr id="7" name="Slide Number Placeholder 6"/>
          <p:cNvSpPr>
            <a:spLocks noGrp="1"/>
          </p:cNvSpPr>
          <p:nvPr>
            <p:ph type="sldNum" sz="quarter" idx="5"/>
          </p:nvPr>
        </p:nvSpPr>
        <p:spPr>
          <a:xfrm>
            <a:off x="3884614" y="8685214"/>
            <a:ext cx="2971800" cy="458787"/>
          </a:xfrm>
          <a:prstGeom prst="rect">
            <a:avLst/>
          </a:prstGeom>
        </p:spPr>
        <p:txBody>
          <a:bodyPr vert="horz" lIns="91430" tIns="45715" rIns="91430" bIns="45715" rtlCol="0" anchor="b"/>
          <a:lstStyle>
            <a:lvl1pPr algn="r">
              <a:defRPr sz="1200"/>
            </a:lvl1pPr>
          </a:lstStyle>
          <a:p>
            <a:fld id="{14514045-4C59-E343-9873-92B06B518857}" type="slidenum">
              <a:rPr lang="en-US" smtClean="0"/>
              <a:t>‹#›</a:t>
            </a:fld>
            <a:endParaRPr lang="en-US"/>
          </a:p>
        </p:txBody>
      </p:sp>
    </p:spTree>
    <p:extLst>
      <p:ext uri="{BB962C8B-B14F-4D97-AF65-F5344CB8AC3E}">
        <p14:creationId xmlns:p14="http://schemas.microsoft.com/office/powerpoint/2010/main" val="695475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heather.tabisola@noaa.gov"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www.nodc.noaa.gov/seminars/)" TargetMode="External"/><Relationship Id="rId4" Type="http://schemas.openxmlformats.org/officeDocument/2006/relationships/hyperlink" Target="https://www.ecofoci.noaa.gov/events-calenda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us today for the EcoFOCI Seminar Series, presented at NOAA’s Pacific Marine Environmental Lab in Seattle, WA. </a:t>
            </a:r>
          </a:p>
          <a:p>
            <a:r>
              <a:rPr lang="en-US" dirty="0"/>
              <a:t>Please make sure to use your full name and email. To edit this information, right-click your name in the attendee list in GoToMeeting's control panel. And don’t forget to mute your microphone. Should you have questions throughout the presentation, please feel free to type them in the Chat at any time. We will address questions at the end of the talk. Following the seminar, any questions or requests should be directed to </a:t>
            </a:r>
            <a:r>
              <a:rPr lang="en-US" u="sng" dirty="0">
                <a:hlinkClick r:id="rId3"/>
              </a:rPr>
              <a:t>heather.tabisola@noaa.gov</a:t>
            </a:r>
            <a:r>
              <a:rPr lang="en-US" dirty="0"/>
              <a:t>. </a:t>
            </a:r>
          </a:p>
          <a:p>
            <a:r>
              <a:rPr lang="en-US" dirty="0"/>
              <a:t>You can add the EcoFOCI Seminar Series Google Calendar by visiting both </a:t>
            </a:r>
            <a:r>
              <a:rPr lang="en-US" u="sng" dirty="0">
                <a:hlinkClick r:id="rId4"/>
              </a:rPr>
              <a:t>https://www.ecofoci.noaa.gov/events-calendar</a:t>
            </a:r>
            <a:r>
              <a:rPr lang="en-US" dirty="0"/>
              <a:t> and the </a:t>
            </a:r>
            <a:r>
              <a:rPr lang="en-US" dirty="0" err="1"/>
              <a:t>OneNOAA</a:t>
            </a:r>
            <a:r>
              <a:rPr lang="en-US" dirty="0"/>
              <a:t> </a:t>
            </a:r>
            <a:r>
              <a:rPr lang="en-US" dirty="0" err="1"/>
              <a:t>Sciecne</a:t>
            </a:r>
            <a:r>
              <a:rPr lang="en-US" dirty="0"/>
              <a:t> Seminar list (</a:t>
            </a:r>
            <a:r>
              <a:rPr lang="en-US" u="sng" dirty="0">
                <a:hlinkClick r:id="rId5"/>
              </a:rPr>
              <a:t>https://www.nodc.noaa.gov/seminars/)</a:t>
            </a:r>
            <a:r>
              <a:rPr lang="en-US" dirty="0"/>
              <a:t>. Seminars are held weekly in the Fall and the Spring. Please email </a:t>
            </a:r>
            <a:r>
              <a:rPr lang="en-US" u="sng" dirty="0">
                <a:hlinkClick r:id="rId3"/>
              </a:rPr>
              <a:t>heather.tabisola@noaa.gov</a:t>
            </a:r>
            <a:r>
              <a:rPr lang="en-US" dirty="0"/>
              <a:t> to join the mailing list. </a:t>
            </a:r>
          </a:p>
          <a:p>
            <a:r>
              <a:rPr lang="en-US" dirty="0"/>
              <a:t> </a:t>
            </a:r>
          </a:p>
          <a:p>
            <a:r>
              <a:rPr lang="en-US" dirty="0"/>
              <a:t>Again, Thank You for joining us today. We will begin shortly. </a:t>
            </a:r>
          </a:p>
        </p:txBody>
      </p:sp>
      <p:sp>
        <p:nvSpPr>
          <p:cNvPr id="4" name="Slide Number Placeholder 3"/>
          <p:cNvSpPr>
            <a:spLocks noGrp="1"/>
          </p:cNvSpPr>
          <p:nvPr>
            <p:ph type="sldNum" sz="quarter" idx="10"/>
          </p:nvPr>
        </p:nvSpPr>
        <p:spPr/>
        <p:txBody>
          <a:bodyPr/>
          <a:lstStyle/>
          <a:p>
            <a:fld id="{14514045-4C59-E343-9873-92B06B518857}" type="slidenum">
              <a:rPr lang="en-US" smtClean="0"/>
              <a:t>1</a:t>
            </a:fld>
            <a:endParaRPr lang="en-US"/>
          </a:p>
        </p:txBody>
      </p:sp>
    </p:spTree>
    <p:extLst>
      <p:ext uri="{BB962C8B-B14F-4D97-AF65-F5344CB8AC3E}">
        <p14:creationId xmlns:p14="http://schemas.microsoft.com/office/powerpoint/2010/main" val="108683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reduce production costs for these expendable floats, they have been custom designed in‐house by PMEL. A number of novel cost‐saving design features have been integrated to achieve a cost per float of ~$2,000 ‐ such as low‐cost pressure housings, commercial off‐the‐shelf electronics and a load reducing mechanism to utilize burn wire releases. Despite cost‐reductions, the floats still provide high‐quality data, measuring temperature to ± 0.01°C accuracy, depth to ± 0.21m accuracy, and PAR to ± 3% accuracy, as well as tilt angle and GPS location. They transmit data to shore using an on‐board Iridium modem.</a:t>
            </a:r>
          </a:p>
          <a:p>
            <a:endParaRPr lang="en-US" i="1" dirty="0"/>
          </a:p>
        </p:txBody>
      </p:sp>
      <p:sp>
        <p:nvSpPr>
          <p:cNvPr id="4" name="Slide Number Placeholder 3"/>
          <p:cNvSpPr>
            <a:spLocks noGrp="1"/>
          </p:cNvSpPr>
          <p:nvPr>
            <p:ph type="sldNum" sz="quarter" idx="10"/>
          </p:nvPr>
        </p:nvSpPr>
        <p:spPr/>
        <p:txBody>
          <a:bodyPr/>
          <a:lstStyle/>
          <a:p>
            <a:fld id="{2A40AFBB-4159-487A-BA66-9529670985E2}"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67004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reduce production costs for these expendable floats, they have been custom designed in‐house by PMEL. A number of novel cost‐saving design features have been integrated to achieve a cost per float of ~$2,000 ‐ such as low‐cost pressure housings, commercial off‐the‐shelf electronics and a load reducing mechanism to utilize burn wire releases. Despite cost‐reductions, the floats still provide high‐quality data, measuring temperature to ± 0.01°C accuracy, depth to ± 0.21m accuracy, and PAR to ± 3% accuracy, as well as tilt angle and GPS location. They transmit data to shore using an on‐board Iridium modem.</a:t>
            </a:r>
          </a:p>
          <a:p>
            <a:endParaRPr lang="en-US" i="1" dirty="0"/>
          </a:p>
        </p:txBody>
      </p:sp>
      <p:sp>
        <p:nvSpPr>
          <p:cNvPr id="4" name="Slide Number Placeholder 3"/>
          <p:cNvSpPr>
            <a:spLocks noGrp="1"/>
          </p:cNvSpPr>
          <p:nvPr>
            <p:ph type="sldNum" sz="quarter" idx="10"/>
          </p:nvPr>
        </p:nvSpPr>
        <p:spPr/>
        <p:txBody>
          <a:bodyPr/>
          <a:lstStyle/>
          <a:p>
            <a:fld id="{2A40AFBB-4159-487A-BA66-9529670985E2}"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670049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reduce production costs for these expendable floats, they have been custom designed in‐house by PMEL. A number of novel cost‐saving design features have been integrated to achieve a cost per float of ~$2,000 ‐ such as low‐cost pressure housings, commercial off‐the‐shelf electronics and a load reducing mechanism to utilize burn wire releases. Despite cost‐reductions, the floats still provide high‐quality data, measuring temperature to ± 0.01°C accuracy, depth to ± 0.21m accuracy, and PAR to ± 3% accuracy, as well as tilt angle and GPS location. They transmit data to shore using an on‐board Iridium modem.</a:t>
            </a:r>
          </a:p>
          <a:p>
            <a:endParaRPr lang="en-US" i="1" dirty="0"/>
          </a:p>
        </p:txBody>
      </p:sp>
      <p:sp>
        <p:nvSpPr>
          <p:cNvPr id="4" name="Slide Number Placeholder 3"/>
          <p:cNvSpPr>
            <a:spLocks noGrp="1"/>
          </p:cNvSpPr>
          <p:nvPr>
            <p:ph type="sldNum" sz="quarter" idx="10"/>
          </p:nvPr>
        </p:nvSpPr>
        <p:spPr/>
        <p:txBody>
          <a:bodyPr/>
          <a:lstStyle/>
          <a:p>
            <a:fld id="{2A40AFBB-4159-487A-BA66-9529670985E2}"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670049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494F-D704-47B5-A0E5-A355DF5FDA88}"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258927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5 Units Deployed on DY17-08</a:t>
            </a:r>
          </a:p>
          <a:p>
            <a:r>
              <a:rPr lang="en-US" dirty="0" smtClean="0"/>
              <a:t>Deployed 9/27/17 approx. 20nm east of M5</a:t>
            </a:r>
          </a:p>
          <a:p>
            <a:r>
              <a:rPr lang="en-US" dirty="0" smtClean="0"/>
              <a:t>Buoys released late Feb/early March 2018</a:t>
            </a:r>
          </a:p>
          <a:p>
            <a:r>
              <a:rPr lang="en-US" dirty="0" smtClean="0"/>
              <a:t>Temp, PAR, Depth</a:t>
            </a:r>
          </a:p>
          <a:p>
            <a:r>
              <a:rPr lang="en-US" dirty="0" smtClean="0"/>
              <a:t>Expectation that buoys would flow south and melt out relatively quickly due to currents and ice movement (Phyllis)</a:t>
            </a:r>
          </a:p>
          <a:p>
            <a:r>
              <a:rPr lang="en-US" dirty="0" smtClean="0"/>
              <a:t>Ice flows will be tracked using satellite data to determine position while under ice</a:t>
            </a:r>
          </a:p>
          <a:p>
            <a:endParaRPr lang="en-US" dirty="0" smtClean="0"/>
          </a:p>
          <a:p>
            <a:r>
              <a:rPr lang="en-US" dirty="0" smtClean="0"/>
              <a:t>Lessons learned</a:t>
            </a:r>
          </a:p>
          <a:p>
            <a:pPr marL="171430" indent="-171430">
              <a:buFontTx/>
              <a:buChar char="-"/>
            </a:pPr>
            <a:r>
              <a:rPr lang="en-US" baseline="0" dirty="0" smtClean="0"/>
              <a:t>Overall very successful</a:t>
            </a:r>
          </a:p>
          <a:p>
            <a:pPr marL="171430" indent="-171430">
              <a:buFontTx/>
              <a:buChar char="-"/>
            </a:pPr>
            <a:r>
              <a:rPr lang="en-US" baseline="0" dirty="0" smtClean="0"/>
              <a:t>Data is good</a:t>
            </a:r>
          </a:p>
          <a:p>
            <a:pPr marL="171430" indent="-171430">
              <a:buFontTx/>
              <a:buChar char="-"/>
            </a:pPr>
            <a:r>
              <a:rPr lang="en-US" dirty="0" smtClean="0"/>
              <a:t>Iridium SBD </a:t>
            </a:r>
            <a:r>
              <a:rPr lang="en-US" baseline="0" dirty="0" smtClean="0"/>
              <a:t>works well</a:t>
            </a:r>
          </a:p>
          <a:p>
            <a:pPr marL="171430" indent="-171430">
              <a:buFontTx/>
              <a:buChar char="-"/>
            </a:pPr>
            <a:r>
              <a:rPr lang="en-US" baseline="0" dirty="0" smtClean="0"/>
              <a:t>Burn wire timing works well</a:t>
            </a:r>
          </a:p>
          <a:p>
            <a:pPr marL="171430" indent="-171430">
              <a:buFontTx/>
              <a:buChar char="-"/>
            </a:pPr>
            <a:r>
              <a:rPr lang="en-US" dirty="0" smtClean="0"/>
              <a:t>Ideally need a temperature threshold and longer duration</a:t>
            </a:r>
            <a:r>
              <a:rPr lang="en-US" baseline="0" dirty="0" smtClean="0"/>
              <a:t> on release (No Ice in ‘17)</a:t>
            </a:r>
          </a:p>
        </p:txBody>
      </p:sp>
      <p:sp>
        <p:nvSpPr>
          <p:cNvPr id="4" name="Slide Number Placeholder 3"/>
          <p:cNvSpPr>
            <a:spLocks noGrp="1"/>
          </p:cNvSpPr>
          <p:nvPr>
            <p:ph type="sldNum" sz="quarter" idx="10"/>
          </p:nvPr>
        </p:nvSpPr>
        <p:spPr/>
        <p:txBody>
          <a:bodyPr/>
          <a:lstStyle/>
          <a:p>
            <a:fld id="{459B494F-D704-47B5-A0E5-A355DF5FDA8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258927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most notable aspect of the 2017 to 2018 winter ice extent was the persistently low ice extent in the Bering Sea”</a:t>
            </a:r>
          </a:p>
          <a:p>
            <a:endParaRPr lang="en-US" dirty="0" smtClean="0"/>
          </a:p>
          <a:p>
            <a:r>
              <a:rPr lang="en-US" dirty="0" smtClean="0"/>
              <a:t>5 Units Deployed on DY17-08</a:t>
            </a:r>
          </a:p>
          <a:p>
            <a:r>
              <a:rPr lang="en-US" dirty="0" smtClean="0"/>
              <a:t>Deployed 9/27/17 approx. 20nm east of M5</a:t>
            </a:r>
          </a:p>
          <a:p>
            <a:r>
              <a:rPr lang="en-US" dirty="0" smtClean="0"/>
              <a:t>Buoys released late Feb/early March 2018</a:t>
            </a:r>
          </a:p>
          <a:p>
            <a:r>
              <a:rPr lang="en-US" dirty="0" smtClean="0"/>
              <a:t>Temp, PAR, Depth</a:t>
            </a:r>
          </a:p>
          <a:p>
            <a:r>
              <a:rPr lang="en-US" dirty="0" smtClean="0"/>
              <a:t>Expectation that buoys would flow south and melt out relatively quickly due to currents and ice movement (Phyllis)</a:t>
            </a:r>
          </a:p>
          <a:p>
            <a:r>
              <a:rPr lang="en-US" dirty="0" smtClean="0"/>
              <a:t>Ice flows will be tracked using satellite data to determine position while under ice</a:t>
            </a:r>
          </a:p>
          <a:p>
            <a:endParaRPr lang="en-US" dirty="0" smtClean="0"/>
          </a:p>
          <a:p>
            <a:r>
              <a:rPr lang="en-US" dirty="0" smtClean="0"/>
              <a:t>Lessons learned</a:t>
            </a:r>
          </a:p>
          <a:p>
            <a:pPr marL="171430" indent="-171430">
              <a:buFontTx/>
              <a:buChar char="-"/>
            </a:pPr>
            <a:r>
              <a:rPr lang="en-US" baseline="0" dirty="0" smtClean="0"/>
              <a:t>Overall very successful</a:t>
            </a:r>
          </a:p>
          <a:p>
            <a:pPr marL="171430" indent="-171430">
              <a:buFontTx/>
              <a:buChar char="-"/>
            </a:pPr>
            <a:r>
              <a:rPr lang="en-US" baseline="0" dirty="0" smtClean="0"/>
              <a:t>Data is good</a:t>
            </a:r>
          </a:p>
          <a:p>
            <a:pPr marL="171430" indent="-171430">
              <a:buFontTx/>
              <a:buChar char="-"/>
            </a:pPr>
            <a:r>
              <a:rPr lang="en-US" dirty="0" smtClean="0"/>
              <a:t>Iridium SBD </a:t>
            </a:r>
            <a:r>
              <a:rPr lang="en-US" baseline="0" dirty="0" smtClean="0"/>
              <a:t>works well</a:t>
            </a:r>
          </a:p>
          <a:p>
            <a:pPr marL="171430" indent="-171430">
              <a:buFontTx/>
              <a:buChar char="-"/>
            </a:pPr>
            <a:r>
              <a:rPr lang="en-US" baseline="0" dirty="0" smtClean="0"/>
              <a:t>Burn wire timing works well</a:t>
            </a:r>
          </a:p>
          <a:p>
            <a:pPr marL="171430" indent="-171430">
              <a:buFontTx/>
              <a:buChar char="-"/>
            </a:pPr>
            <a:r>
              <a:rPr lang="en-US" dirty="0" smtClean="0"/>
              <a:t>Ideally need a temperature threshold and longer duration</a:t>
            </a:r>
            <a:r>
              <a:rPr lang="en-US" baseline="0" dirty="0" smtClean="0"/>
              <a:t> on release (No Ice in ‘17)</a:t>
            </a:r>
          </a:p>
        </p:txBody>
      </p:sp>
      <p:sp>
        <p:nvSpPr>
          <p:cNvPr id="4" name="Slide Number Placeholder 3"/>
          <p:cNvSpPr>
            <a:spLocks noGrp="1"/>
          </p:cNvSpPr>
          <p:nvPr>
            <p:ph type="sldNum" sz="quarter" idx="10"/>
          </p:nvPr>
        </p:nvSpPr>
        <p:spPr/>
        <p:txBody>
          <a:bodyPr/>
          <a:lstStyle/>
          <a:p>
            <a:fld id="{459B494F-D704-47B5-A0E5-A355DF5FDA88}"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258927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reduce production costs for these expendable floats, they have been custom designed in‐house by PMEL. A number of novel cost‐saving design features have been integrated to achieve a cost per float of ~$2,000 ‐ such as low‐cost pressure housings, commercial off‐the‐shelf electronics and a load reducing mechanism to utilize burn wire releases. Despite cost‐reductions, the floats still provide high‐quality data, measuring temperature to ± 0.01°C accuracy, depth to ± 0.21m accuracy, and PAR to ± 3% accuracy, as well as tilt angle and GPS location. They transmit data to shore using an on‐board Iridium modem.</a:t>
            </a:r>
          </a:p>
          <a:p>
            <a:endParaRPr lang="en-US" i="1" dirty="0"/>
          </a:p>
        </p:txBody>
      </p:sp>
      <p:sp>
        <p:nvSpPr>
          <p:cNvPr id="4" name="Slide Number Placeholder 3"/>
          <p:cNvSpPr>
            <a:spLocks noGrp="1"/>
          </p:cNvSpPr>
          <p:nvPr>
            <p:ph type="sldNum" sz="quarter" idx="10"/>
          </p:nvPr>
        </p:nvSpPr>
        <p:spPr/>
        <p:txBody>
          <a:bodyPr/>
          <a:lstStyle/>
          <a:p>
            <a:fld id="{2A40AFBB-4159-487A-BA66-9529670985E2}"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670049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reduce production costs for these expendable floats, they have been custom designed in‐house by PMEL. A number of novel cost‐saving design features have been integrated to achieve a cost per float of ~$2,000 ‐ such as low‐cost pressure housings, commercial off‐the‐shelf electronics and a load reducing mechanism to utilize burn wire releases. Despite cost‐reductions, the floats still provide high‐quality data, measuring temperature to ± 0.01°C accuracy, depth to ± 0.21m accuracy, and PAR to ± 3% accuracy, as well as tilt angle and GPS location. They transmit data to shore using an on‐board Iridium modem.</a:t>
            </a:r>
          </a:p>
          <a:p>
            <a:endParaRPr lang="en-US" i="1" dirty="0"/>
          </a:p>
        </p:txBody>
      </p:sp>
      <p:sp>
        <p:nvSpPr>
          <p:cNvPr id="4" name="Slide Number Placeholder 3"/>
          <p:cNvSpPr>
            <a:spLocks noGrp="1"/>
          </p:cNvSpPr>
          <p:nvPr>
            <p:ph type="sldNum" sz="quarter" idx="10"/>
          </p:nvPr>
        </p:nvSpPr>
        <p:spPr/>
        <p:txBody>
          <a:bodyPr/>
          <a:lstStyle/>
          <a:p>
            <a:fld id="{2A40AFBB-4159-487A-BA66-9529670985E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670049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514045-4C59-E343-9873-92B06B518857}" type="slidenum">
              <a:rPr lang="en-US" smtClean="0"/>
              <a:t>6</a:t>
            </a:fld>
            <a:endParaRPr lang="en-US"/>
          </a:p>
        </p:txBody>
      </p:sp>
    </p:spTree>
    <p:extLst>
      <p:ext uri="{BB962C8B-B14F-4D97-AF65-F5344CB8AC3E}">
        <p14:creationId xmlns:p14="http://schemas.microsoft.com/office/powerpoint/2010/main" val="1131336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514045-4C59-E343-9873-92B06B518857}" type="slidenum">
              <a:rPr lang="en-US" smtClean="0"/>
              <a:t>7</a:t>
            </a:fld>
            <a:endParaRPr lang="en-US"/>
          </a:p>
        </p:txBody>
      </p:sp>
    </p:spTree>
    <p:extLst>
      <p:ext uri="{BB962C8B-B14F-4D97-AF65-F5344CB8AC3E}">
        <p14:creationId xmlns:p14="http://schemas.microsoft.com/office/powerpoint/2010/main" val="1221260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514045-4C59-E343-9873-92B06B518857}" type="slidenum">
              <a:rPr lang="en-US" smtClean="0"/>
              <a:t>8</a:t>
            </a:fld>
            <a:endParaRPr lang="en-US"/>
          </a:p>
        </p:txBody>
      </p:sp>
    </p:spTree>
    <p:extLst>
      <p:ext uri="{BB962C8B-B14F-4D97-AF65-F5344CB8AC3E}">
        <p14:creationId xmlns:p14="http://schemas.microsoft.com/office/powerpoint/2010/main" val="1221260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59B494F-D704-47B5-A0E5-A355DF5FDA88}"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506993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Prototype buoys deployed</a:t>
            </a:r>
            <a:r>
              <a:rPr lang="en-US" baseline="0" dirty="0" smtClean="0"/>
              <a:t> from USCGC  Healy in July 2015</a:t>
            </a:r>
          </a:p>
          <a:p>
            <a:pPr marL="171430" indent="-171430">
              <a:buFontTx/>
              <a:buChar char="-"/>
            </a:pPr>
            <a:r>
              <a:rPr lang="en-US" baseline="0" dirty="0" smtClean="0"/>
              <a:t>One surfaced 1 week after deployment</a:t>
            </a:r>
          </a:p>
          <a:p>
            <a:pPr marL="171430" indent="-171430">
              <a:buFontTx/>
              <a:buChar char="-"/>
            </a:pPr>
            <a:r>
              <a:rPr lang="en-US" baseline="0" dirty="0" smtClean="0"/>
              <a:t>One unit (thought to be lost) transmitted 13 months after deployment</a:t>
            </a:r>
          </a:p>
          <a:p>
            <a:pPr marL="171430" indent="-171430">
              <a:buFontTx/>
              <a:buChar char="-"/>
            </a:pPr>
            <a:endParaRPr lang="en-US" baseline="0" dirty="0" smtClean="0"/>
          </a:p>
          <a:p>
            <a:r>
              <a:rPr lang="en-US" baseline="0" dirty="0" smtClean="0"/>
              <a:t>MASIE shown for 7/15/15.  </a:t>
            </a:r>
            <a:r>
              <a:rPr lang="en-US" baseline="0" smtClean="0"/>
              <a:t>(Deployments were on 7/11/17 and 7/15/17)</a:t>
            </a:r>
          </a:p>
          <a:p>
            <a:endParaRPr lang="en-US"/>
          </a:p>
        </p:txBody>
      </p:sp>
      <p:sp>
        <p:nvSpPr>
          <p:cNvPr id="4" name="Slide Number Placeholder 3"/>
          <p:cNvSpPr>
            <a:spLocks noGrp="1"/>
          </p:cNvSpPr>
          <p:nvPr>
            <p:ph type="sldNum" sz="quarter" idx="10"/>
          </p:nvPr>
        </p:nvSpPr>
        <p:spPr/>
        <p:txBody>
          <a:bodyPr/>
          <a:lstStyle/>
          <a:p>
            <a:fld id="{14514045-4C59-E343-9873-92B06B518857}" type="slidenum">
              <a:rPr lang="en-US" smtClean="0"/>
              <a:t>11</a:t>
            </a:fld>
            <a:endParaRPr lang="en-US"/>
          </a:p>
        </p:txBody>
      </p:sp>
    </p:spTree>
    <p:extLst>
      <p:ext uri="{BB962C8B-B14F-4D97-AF65-F5344CB8AC3E}">
        <p14:creationId xmlns:p14="http://schemas.microsoft.com/office/powerpoint/2010/main" val="3487336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Problems with Data</a:t>
            </a:r>
          </a:p>
          <a:p>
            <a:pPr marL="171430" indent="-171430">
              <a:buFontTx/>
              <a:buChar char="-"/>
            </a:pPr>
            <a:r>
              <a:rPr lang="en-US" baseline="0" dirty="0" smtClean="0"/>
              <a:t>Depth goes from 0 to 5 m (indicating under ice) in mid-September when ice is at or near the minimum</a:t>
            </a:r>
          </a:p>
          <a:p>
            <a:pPr marL="171430" indent="-171430">
              <a:buFontTx/>
              <a:buChar char="-"/>
            </a:pPr>
            <a:r>
              <a:rPr lang="en-US" baseline="0" dirty="0" smtClean="0"/>
              <a:t>Depth goes to 0 m (indicating at the surface) in mid-March when ice is at or near the maximum</a:t>
            </a:r>
          </a:p>
          <a:p>
            <a:pPr marL="171430" indent="-171430">
              <a:buFontTx/>
              <a:buChar char="-"/>
            </a:pPr>
            <a:r>
              <a:rPr lang="en-US" dirty="0" smtClean="0"/>
              <a:t>Dates</a:t>
            </a:r>
            <a:r>
              <a:rPr lang="en-US" baseline="0" dirty="0" smtClean="0"/>
              <a:t> indicate unit surfaced in March 2016, but transmissions from Argo  were not received until August 2016</a:t>
            </a:r>
          </a:p>
          <a:p>
            <a:pPr marL="171430" indent="-171430">
              <a:buFontTx/>
              <a:buChar char="-"/>
            </a:pPr>
            <a:endParaRPr lang="en-US" baseline="0" dirty="0" smtClean="0"/>
          </a:p>
          <a:p>
            <a:r>
              <a:rPr lang="en-US" dirty="0" smtClean="0"/>
              <a:t>Positive</a:t>
            </a:r>
            <a:r>
              <a:rPr lang="en-US" baseline="0" dirty="0" smtClean="0"/>
              <a:t> take </a:t>
            </a:r>
            <a:r>
              <a:rPr lang="en-US" baseline="0" dirty="0" err="1" smtClean="0"/>
              <a:t>aways</a:t>
            </a:r>
            <a:endParaRPr lang="en-US" baseline="0" dirty="0" smtClean="0"/>
          </a:p>
          <a:p>
            <a:pPr marL="171430" indent="-171430">
              <a:buFontTx/>
              <a:buChar char="-"/>
            </a:pPr>
            <a:r>
              <a:rPr lang="en-US" baseline="0" dirty="0" smtClean="0"/>
              <a:t>Buoys are robust (even with a less-robust design than current buoys) and can survive for long periods under ice </a:t>
            </a:r>
          </a:p>
          <a:p>
            <a:pPr marL="171430" indent="-171430">
              <a:buFontTx/>
              <a:buChar char="-"/>
            </a:pPr>
            <a:r>
              <a:rPr lang="en-US" baseline="0" dirty="0" smtClean="0"/>
              <a:t>Satellite telemetered data can be successful </a:t>
            </a:r>
            <a:endParaRPr lang="en-US" dirty="0"/>
          </a:p>
        </p:txBody>
      </p:sp>
      <p:sp>
        <p:nvSpPr>
          <p:cNvPr id="4" name="Slide Number Placeholder 3"/>
          <p:cNvSpPr>
            <a:spLocks noGrp="1"/>
          </p:cNvSpPr>
          <p:nvPr>
            <p:ph type="sldNum" sz="quarter" idx="10"/>
          </p:nvPr>
        </p:nvSpPr>
        <p:spPr/>
        <p:txBody>
          <a:bodyPr/>
          <a:lstStyle/>
          <a:p>
            <a:fld id="{14514045-4C59-E343-9873-92B06B518857}" type="slidenum">
              <a:rPr lang="en-US" smtClean="0"/>
              <a:t>12</a:t>
            </a:fld>
            <a:endParaRPr lang="en-US"/>
          </a:p>
        </p:txBody>
      </p:sp>
    </p:spTree>
    <p:extLst>
      <p:ext uri="{BB962C8B-B14F-4D97-AF65-F5344CB8AC3E}">
        <p14:creationId xmlns:p14="http://schemas.microsoft.com/office/powerpoint/2010/main" val="3857100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reduce production costs for these expendable floats, they have been custom designed in‐house by PMEL. A number of novel cost‐saving design features have been integrated to achieve a cost per float of ~$2,000 ‐ such as low‐cost pressure housings, commercial off‐the‐shelf electronics and a load reducing mechanism to utilize burn wire releases. Despite cost‐reductions, the floats still provide high‐quality data, measuring temperature to ± 0.01°C accuracy, depth to ± 0.21m accuracy, and PAR to ± 3% accuracy, as well as tilt angle and GPS location. They transmit data to shore using an on‐board Iridium modem.</a:t>
            </a:r>
          </a:p>
          <a:p>
            <a:endParaRPr lang="en-US" i="1" dirty="0"/>
          </a:p>
        </p:txBody>
      </p:sp>
      <p:sp>
        <p:nvSpPr>
          <p:cNvPr id="4" name="Slide Number Placeholder 3"/>
          <p:cNvSpPr>
            <a:spLocks noGrp="1"/>
          </p:cNvSpPr>
          <p:nvPr>
            <p:ph type="sldNum" sz="quarter" idx="10"/>
          </p:nvPr>
        </p:nvSpPr>
        <p:spPr/>
        <p:txBody>
          <a:bodyPr/>
          <a:lstStyle/>
          <a:p>
            <a:fld id="{2A40AFBB-4159-487A-BA66-9529670985E2}"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67004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reduce production costs for these expendable floats, they have been custom designed in‐house by PMEL. A number of novel cost‐saving design features have been integrated to achieve a cost per float of ~$2,000 ‐ such as low‐cost pressure housings, commercial off‐the‐shelf electronics and a load reducing mechanism to utilize burn wire releases. Despite cost‐reductions, the floats still provide high‐quality data, measuring temperature to ± 0.01°C accuracy, depth to ± 0.21m accuracy, and PAR to ± 3% accuracy, as well as tilt angle and GPS location. They transmit data to shore using an on‐board Iridium modem.</a:t>
            </a:r>
          </a:p>
          <a:p>
            <a:endParaRPr lang="en-US" i="1" dirty="0"/>
          </a:p>
        </p:txBody>
      </p:sp>
      <p:sp>
        <p:nvSpPr>
          <p:cNvPr id="4" name="Slide Number Placeholder 3"/>
          <p:cNvSpPr>
            <a:spLocks noGrp="1"/>
          </p:cNvSpPr>
          <p:nvPr>
            <p:ph type="sldNum" sz="quarter" idx="10"/>
          </p:nvPr>
        </p:nvSpPr>
        <p:spPr/>
        <p:txBody>
          <a:bodyPr/>
          <a:lstStyle/>
          <a:p>
            <a:fld id="{2A40AFBB-4159-487A-BA66-9529670985E2}"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670049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F01918-E686-491B-B4C5-51BEA45CCC91}" type="datetimeFigureOut">
              <a:rPr lang="en-US" smtClean="0">
                <a:solidFill>
                  <a:prstClr val="black">
                    <a:tint val="75000"/>
                  </a:prstClr>
                </a:solidFill>
              </a:rPr>
              <a:pPr/>
              <a:t>9/14/2018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03848BD-5088-4479-8251-EDB6CEC592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316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F01918-E686-491B-B4C5-51BEA45CCC91}" type="datetimeFigureOut">
              <a:rPr lang="en-US" smtClean="0">
                <a:solidFill>
                  <a:prstClr val="black">
                    <a:tint val="75000"/>
                  </a:prstClr>
                </a:solidFill>
              </a:rPr>
              <a:pPr/>
              <a:t>9/14/2018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03848BD-5088-4479-8251-EDB6CEC592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8265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F01918-E686-491B-B4C5-51BEA45CCC91}" type="datetimeFigureOut">
              <a:rPr lang="en-US" smtClean="0">
                <a:solidFill>
                  <a:prstClr val="black">
                    <a:tint val="75000"/>
                  </a:prstClr>
                </a:solidFill>
              </a:rPr>
              <a:pPr/>
              <a:t>9/14/2018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03848BD-5088-4479-8251-EDB6CEC592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6896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F01918-E686-491B-B4C5-51BEA45CCC91}" type="datetimeFigureOut">
              <a:rPr lang="en-US" smtClean="0">
                <a:solidFill>
                  <a:prstClr val="black">
                    <a:tint val="75000"/>
                  </a:prstClr>
                </a:solidFill>
              </a:rPr>
              <a:pPr/>
              <a:t>9/14/2018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03848BD-5088-4479-8251-EDB6CEC592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580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F01918-E686-491B-B4C5-51BEA45CCC91}" type="datetimeFigureOut">
              <a:rPr lang="en-US" smtClean="0">
                <a:solidFill>
                  <a:prstClr val="black">
                    <a:tint val="75000"/>
                  </a:prstClr>
                </a:solidFill>
              </a:rPr>
              <a:pPr/>
              <a:t>9/14/2018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03848BD-5088-4479-8251-EDB6CEC592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7108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F01918-E686-491B-B4C5-51BEA45CCC91}" type="datetimeFigureOut">
              <a:rPr lang="en-US" smtClean="0">
                <a:solidFill>
                  <a:prstClr val="black">
                    <a:tint val="75000"/>
                  </a:prstClr>
                </a:solidFill>
              </a:rPr>
              <a:pPr/>
              <a:t>9/14/2018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03848BD-5088-4479-8251-EDB6CEC592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97583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F01918-E686-491B-B4C5-51BEA45CCC91}" type="datetimeFigureOut">
              <a:rPr lang="en-US" smtClean="0">
                <a:solidFill>
                  <a:prstClr val="black">
                    <a:tint val="75000"/>
                  </a:prstClr>
                </a:solidFill>
              </a:rPr>
              <a:pPr/>
              <a:t>9/14/2018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03848BD-5088-4479-8251-EDB6CEC592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372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F01918-E686-491B-B4C5-51BEA45CCC91}" type="datetimeFigureOut">
              <a:rPr lang="en-US" smtClean="0">
                <a:solidFill>
                  <a:prstClr val="black">
                    <a:tint val="75000"/>
                  </a:prstClr>
                </a:solidFill>
              </a:rPr>
              <a:pPr/>
              <a:t>9/14/2018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03848BD-5088-4479-8251-EDB6CEC592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6427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F01918-E686-491B-B4C5-51BEA45CCC91}" type="datetimeFigureOut">
              <a:rPr lang="en-US" smtClean="0">
                <a:solidFill>
                  <a:prstClr val="black">
                    <a:tint val="75000"/>
                  </a:prstClr>
                </a:solidFill>
              </a:rPr>
              <a:pPr/>
              <a:t>9/14/2018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03848BD-5088-4479-8251-EDB6CEC592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6074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F01918-E686-491B-B4C5-51BEA45CCC91}" type="datetimeFigureOut">
              <a:rPr lang="en-US" smtClean="0">
                <a:solidFill>
                  <a:prstClr val="black">
                    <a:tint val="75000"/>
                  </a:prstClr>
                </a:solidFill>
              </a:rPr>
              <a:pPr/>
              <a:t>9/14/2018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03848BD-5088-4479-8251-EDB6CEC592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9067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F01918-E686-491B-B4C5-51BEA45CCC91}" type="datetimeFigureOut">
              <a:rPr lang="en-US" smtClean="0">
                <a:solidFill>
                  <a:prstClr val="black">
                    <a:tint val="75000"/>
                  </a:prstClr>
                </a:solidFill>
              </a:rPr>
              <a:pPr/>
              <a:t>9/14/2018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03848BD-5088-4479-8251-EDB6CEC592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093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9/14/2018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9/14/2018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9/14/2018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9/14/2018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9/14/2018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9/14/2018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9/14/2018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5F01918-E686-491B-B4C5-51BEA45CCC91}" type="datetimeFigureOut">
              <a:rPr lang="en-US" smtClean="0">
                <a:solidFill>
                  <a:prstClr val="black">
                    <a:tint val="75000"/>
                  </a:prstClr>
                </a:solidFill>
              </a:rPr>
              <a:pPr defTabSz="914400"/>
              <a:t>9/14/2018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303848BD-5088-4479-8251-EDB6CEC59269}"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698548362"/>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6.jpe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9.jpe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4.jpeg"/><Relationship Id="rId5" Type="http://schemas.openxmlformats.org/officeDocument/2006/relationships/image" Target="../media/image63.emf"/><Relationship Id="rId10" Type="http://schemas.openxmlformats.org/officeDocument/2006/relationships/image" Target="../media/image68.jpeg"/><Relationship Id="rId4" Type="http://schemas.openxmlformats.org/officeDocument/2006/relationships/image" Target="../media/image62.emf"/><Relationship Id="rId9" Type="http://schemas.openxmlformats.org/officeDocument/2006/relationships/image" Target="../media/image67.jpeg"/></Relationships>
</file>

<file path=ppt/slides/_rels/slide2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2.jpeg"/><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0929" y="1298448"/>
            <a:ext cx="7997125" cy="3255264"/>
          </a:xfrm>
        </p:spPr>
        <p:txBody>
          <a:bodyPr>
            <a:normAutofit/>
          </a:bodyPr>
          <a:lstStyle/>
          <a:p>
            <a:r>
              <a:rPr lang="en-US" sz="6000" b="1" dirty="0" smtClean="0"/>
              <a:t>EcoFOCI Seminar Series</a:t>
            </a:r>
            <a:endParaRPr lang="en-US" sz="6000" b="1" dirty="0"/>
          </a:p>
        </p:txBody>
      </p:sp>
      <p:sp>
        <p:nvSpPr>
          <p:cNvPr id="3" name="Subtitle 2"/>
          <p:cNvSpPr>
            <a:spLocks noGrp="1"/>
          </p:cNvSpPr>
          <p:nvPr>
            <p:ph type="subTitle" idx="1"/>
          </p:nvPr>
        </p:nvSpPr>
        <p:spPr>
          <a:xfrm>
            <a:off x="650929" y="4670246"/>
            <a:ext cx="7764286" cy="1141618"/>
          </a:xfrm>
        </p:spPr>
        <p:txBody>
          <a:bodyPr>
            <a:normAutofit fontScale="92500"/>
          </a:bodyPr>
          <a:lstStyle/>
          <a:p>
            <a:r>
              <a:rPr lang="en-US" b="1" dirty="0" smtClean="0"/>
              <a:t>Ecosystems and Fisheries Oceanography Coordinated Investigations</a:t>
            </a:r>
          </a:p>
          <a:p>
            <a:r>
              <a:rPr lang="en-US" sz="1300" dirty="0" smtClean="0"/>
              <a:t>a National Oceanic and Atmospheric Administration joint research program between NOAA Research &amp; NOAA Fisheries</a:t>
            </a:r>
          </a:p>
          <a:p>
            <a:r>
              <a:rPr lang="en-US" dirty="0" smtClean="0"/>
              <a:t>Spring 2018 | LT Daniel Langis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2758" y="1370637"/>
            <a:ext cx="2633472" cy="2633472"/>
          </a:xfrm>
          <a:prstGeom prst="rect">
            <a:avLst/>
          </a:prstGeom>
        </p:spPr>
      </p:pic>
    </p:spTree>
    <p:extLst>
      <p:ext uri="{BB962C8B-B14F-4D97-AF65-F5344CB8AC3E}">
        <p14:creationId xmlns:p14="http://schemas.microsoft.com/office/powerpoint/2010/main" val="995927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44" y="156454"/>
            <a:ext cx="11145541" cy="983055"/>
          </a:xfrm>
        </p:spPr>
        <p:txBody>
          <a:bodyPr>
            <a:noAutofit/>
          </a:bodyPr>
          <a:lstStyle/>
          <a:p>
            <a:pPr algn="l"/>
            <a:r>
              <a:rPr lang="en-US" sz="3200" dirty="0" smtClean="0"/>
              <a:t>The quickest method of testing an under-ice pop-up buoy was to make a prototype using satellite tags.</a:t>
            </a:r>
            <a:endParaRPr lang="en-US" sz="32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89244" y="1436481"/>
            <a:ext cx="3293208" cy="4191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descr="\\pesto\oerd\langis\Pop-up\Gen 1 (Sat Tag Prototype) (Deployed July 2015 Healy)\Media\IMG_07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3837" y="1865839"/>
            <a:ext cx="4443044" cy="33322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pesto\oerd\langis\Pop-up\Gen 1 (Sat Tag Prototype) (Deployed July 2015 Healy)\Media\Extra Weight Freeboard Test 4.JP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526711" y="1777914"/>
            <a:ext cx="3156438" cy="35081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3658035" y="5627481"/>
            <a:ext cx="7365024" cy="109924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Satellite Tags from Sea Mammal Research Unit at University of St. </a:t>
            </a:r>
            <a:r>
              <a:rPr lang="en-US" sz="1800" dirty="0" smtClean="0"/>
              <a:t>Andrews</a:t>
            </a:r>
          </a:p>
          <a:p>
            <a:pPr marL="0" indent="0">
              <a:buNone/>
            </a:pPr>
            <a:endParaRPr lang="en-US" sz="1800" dirty="0" smtClean="0"/>
          </a:p>
          <a:p>
            <a:pPr marL="0" indent="0">
              <a:buNone/>
            </a:pPr>
            <a:r>
              <a:rPr lang="en-US" sz="1800" i="1" dirty="0" smtClean="0"/>
              <a:t>Sensors: PAR, Temperature, Depth, Tilt, Wet/Dry</a:t>
            </a:r>
          </a:p>
        </p:txBody>
      </p:sp>
    </p:spTree>
    <p:extLst>
      <p:ext uri="{BB962C8B-B14F-4D97-AF65-F5344CB8AC3E}">
        <p14:creationId xmlns:p14="http://schemas.microsoft.com/office/powerpoint/2010/main" val="2307305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910" y="161761"/>
            <a:ext cx="10972800" cy="862508"/>
          </a:xfrm>
        </p:spPr>
        <p:txBody>
          <a:bodyPr>
            <a:noAutofit/>
          </a:bodyPr>
          <a:lstStyle/>
          <a:p>
            <a:pPr algn="l"/>
            <a:r>
              <a:rPr lang="en-US" sz="3200" dirty="0" smtClean="0"/>
              <a:t>Two prototype buoys were deployed from the USCGC Healy in July 2015.  One unit worked as expected.</a:t>
            </a:r>
            <a:endParaRPr lang="en-US"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4588" y="1096933"/>
            <a:ext cx="2665507" cy="2258917"/>
          </a:xfrm>
          <a:prstGeom prst="rect">
            <a:avLst/>
          </a:prstGeom>
          <a:ln>
            <a:solidFill>
              <a:schemeClr val="tx1"/>
            </a:solidFill>
          </a:ln>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760434" y="1096934"/>
            <a:ext cx="2528114" cy="2258917"/>
          </a:xfrm>
          <a:prstGeom prst="rect">
            <a:avLst/>
          </a:prstGeom>
          <a:ln w="9525">
            <a:solidFill>
              <a:schemeClr val="tx1"/>
            </a:solidFill>
          </a:ln>
          <a:effec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390" y="3454178"/>
            <a:ext cx="5853902" cy="32811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02173" y="3445125"/>
            <a:ext cx="5272623" cy="2911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58758" y="6396814"/>
            <a:ext cx="4931466" cy="338554"/>
          </a:xfrm>
          <a:prstGeom prst="rect">
            <a:avLst/>
          </a:prstGeom>
          <a:noFill/>
        </p:spPr>
        <p:txBody>
          <a:bodyPr wrap="square" rtlCol="0">
            <a:spAutoFit/>
          </a:bodyPr>
          <a:lstStyle/>
          <a:p>
            <a:pPr algn="ctr"/>
            <a:r>
              <a:rPr lang="en-US" sz="1600" i="1" dirty="0" err="1"/>
              <a:t>Multisensor</a:t>
            </a:r>
            <a:r>
              <a:rPr lang="en-US" sz="1600" i="1" dirty="0"/>
              <a:t> Analyzed Sea </a:t>
            </a:r>
            <a:r>
              <a:rPr lang="en-US" sz="1600" i="1" dirty="0" smtClean="0"/>
              <a:t>Ice Extent shown for 7/15/15</a:t>
            </a:r>
            <a:endParaRPr lang="en-US" sz="1600" i="1" dirty="0"/>
          </a:p>
        </p:txBody>
      </p:sp>
    </p:spTree>
    <p:extLst>
      <p:ext uri="{BB962C8B-B14F-4D97-AF65-F5344CB8AC3E}">
        <p14:creationId xmlns:p14="http://schemas.microsoft.com/office/powerpoint/2010/main" val="221104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151" y="192600"/>
            <a:ext cx="5278073" cy="597976"/>
          </a:xfrm>
        </p:spPr>
        <p:txBody>
          <a:bodyPr>
            <a:noAutofit/>
          </a:bodyPr>
          <a:lstStyle/>
          <a:p>
            <a:pPr algn="l"/>
            <a:r>
              <a:rPr lang="en-US" sz="3200" dirty="0" smtClean="0"/>
              <a:t>What about the second buoy?</a:t>
            </a:r>
            <a:endParaRPr lang="en-US" sz="3200" dirty="0"/>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20838" y="1335598"/>
            <a:ext cx="4965562" cy="5110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318" y="320603"/>
            <a:ext cx="5604095" cy="333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3628" y="3757188"/>
            <a:ext cx="4781473" cy="27794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37886" y="6446121"/>
            <a:ext cx="4931466" cy="338554"/>
          </a:xfrm>
          <a:prstGeom prst="rect">
            <a:avLst/>
          </a:prstGeom>
          <a:noFill/>
        </p:spPr>
        <p:txBody>
          <a:bodyPr wrap="square" rtlCol="0">
            <a:spAutoFit/>
          </a:bodyPr>
          <a:lstStyle/>
          <a:p>
            <a:pPr algn="ctr"/>
            <a:r>
              <a:rPr lang="en-US" sz="1600" i="1" dirty="0" err="1"/>
              <a:t>Multisensor</a:t>
            </a:r>
            <a:r>
              <a:rPr lang="en-US" sz="1600" i="1" dirty="0"/>
              <a:t> Analyzed Sea </a:t>
            </a:r>
            <a:r>
              <a:rPr lang="en-US" sz="1600" i="1" dirty="0" smtClean="0"/>
              <a:t>Ice Extent shown for 7/15/15</a:t>
            </a:r>
            <a:endParaRPr lang="en-US" sz="1600" i="1" dirty="0"/>
          </a:p>
        </p:txBody>
      </p:sp>
    </p:spTree>
    <p:extLst>
      <p:ext uri="{BB962C8B-B14F-4D97-AF65-F5344CB8AC3E}">
        <p14:creationId xmlns:p14="http://schemas.microsoft.com/office/powerpoint/2010/main" val="17064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12800" y="2869471"/>
            <a:ext cx="3155524" cy="34215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65545" y="210128"/>
            <a:ext cx="10807255" cy="2062103"/>
          </a:xfrm>
          <a:prstGeom prst="rect">
            <a:avLst/>
          </a:prstGeom>
          <a:noFill/>
        </p:spPr>
        <p:txBody>
          <a:bodyPr wrap="square" rtlCol="0">
            <a:spAutoFit/>
          </a:bodyPr>
          <a:lstStyle/>
          <a:p>
            <a:pPr defTabSz="914400"/>
            <a:r>
              <a:rPr lang="en-US" sz="3200" dirty="0" smtClean="0">
                <a:solidFill>
                  <a:prstClr val="black"/>
                </a:solidFill>
              </a:rPr>
              <a:t>The prototype was successful, but lack of control over data quality, high costs, communication challenges, and lack of commercial alternatives drove us to develop an instrument in-house at PMEL.</a:t>
            </a:r>
            <a:endParaRPr lang="en-US" sz="3200" dirty="0">
              <a:solidFill>
                <a:prstClr val="black"/>
              </a:solidFill>
            </a:endParaRPr>
          </a:p>
        </p:txBody>
      </p:sp>
      <p:pic>
        <p:nvPicPr>
          <p:cNvPr id="11" name="Picture 10" descr="C:\Users\langis\Desktop\New folder\IMG_5917.JPG"/>
          <p:cNvPicPr/>
          <p:nvPr/>
        </p:nvPicPr>
        <p:blipFill rotWithShape="1">
          <a:blip r:embed="rId4">
            <a:extLst>
              <a:ext uri="{28A0092B-C50C-407E-A947-70E740481C1C}">
                <a14:useLocalDpi xmlns:a14="http://schemas.microsoft.com/office/drawing/2010/main" val="0"/>
              </a:ext>
            </a:extLst>
          </a:blip>
          <a:srcRect/>
          <a:stretch/>
        </p:blipFill>
        <p:spPr bwMode="auto">
          <a:xfrm>
            <a:off x="7604060" y="2778348"/>
            <a:ext cx="3165540" cy="3603838"/>
          </a:xfrm>
          <a:prstGeom prst="rect">
            <a:avLst/>
          </a:prstGeom>
          <a:noFill/>
          <a:ln>
            <a:solidFill>
              <a:schemeClr val="tx1"/>
            </a:solidFill>
          </a:ln>
          <a:extLst>
            <a:ext uri="{53640926-AAD7-44D8-BBD7-CCE9431645EC}">
              <a14:shadowObscured xmlns:a14="http://schemas.microsoft.com/office/drawing/2010/main"/>
            </a:ext>
          </a:extLst>
        </p:spPr>
      </p:pic>
      <p:pic>
        <p:nvPicPr>
          <p:cNvPr id="2" name="Picture 2" descr="\\pesto\oerd\langis\Pop-up\Gen 2 (Rev 4) (2016-2017)\Documentation\Misc. Photos\Side_view_Dry.JP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440755" y="2641450"/>
            <a:ext cx="2350080" cy="38776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6651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4625" y="152401"/>
            <a:ext cx="10972800" cy="1569660"/>
          </a:xfrm>
          <a:prstGeom prst="rect">
            <a:avLst/>
          </a:prstGeom>
          <a:noFill/>
        </p:spPr>
        <p:txBody>
          <a:bodyPr wrap="square" rtlCol="0">
            <a:spAutoFit/>
          </a:bodyPr>
          <a:lstStyle/>
          <a:p>
            <a:pPr defTabSz="914400"/>
            <a:r>
              <a:rPr lang="en-US" sz="3200" dirty="0" smtClean="0">
                <a:solidFill>
                  <a:prstClr val="black"/>
                </a:solidFill>
              </a:rPr>
              <a:t>Reducing total costs means driving down costs at all levels of the instrument and closely aligning objectives with equipment capabilities and expected environmental conditions.  </a:t>
            </a:r>
            <a:endParaRPr lang="en-US" sz="3200" dirty="0">
              <a:solidFill>
                <a:prstClr val="black"/>
              </a:solidFil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798261"/>
            <a:ext cx="5967412" cy="3978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0" name="Content Placeholder 2"/>
          <p:cNvSpPr txBox="1">
            <a:spLocks/>
          </p:cNvSpPr>
          <p:nvPr/>
        </p:nvSpPr>
        <p:spPr>
          <a:xfrm>
            <a:off x="347663" y="5776536"/>
            <a:ext cx="6234112" cy="936311"/>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i="1" dirty="0" smtClean="0"/>
              <a:t>“A </a:t>
            </a:r>
            <a:r>
              <a:rPr lang="en-US" sz="1400" i="1" dirty="0"/>
              <a:t>tarp &amp; </a:t>
            </a:r>
            <a:r>
              <a:rPr lang="en-US" sz="1400" i="1" dirty="0" err="1"/>
              <a:t>bivy</a:t>
            </a:r>
            <a:r>
              <a:rPr lang="en-US" sz="1400" i="1" dirty="0"/>
              <a:t> offers full — albeit barebones — protection against </a:t>
            </a:r>
            <a:r>
              <a:rPr lang="en-US" sz="1400" i="1" dirty="0" err="1"/>
              <a:t>precip</a:t>
            </a:r>
            <a:r>
              <a:rPr lang="en-US" sz="1400" i="1" dirty="0"/>
              <a:t>, insects, groundwater, and wind. It’s an ultralight and compact package that will be too minimalist for most</a:t>
            </a:r>
            <a:r>
              <a:rPr lang="en-US" sz="1400" i="1" dirty="0" smtClean="0"/>
              <a:t>.”</a:t>
            </a:r>
          </a:p>
          <a:p>
            <a:pPr marL="0" indent="0">
              <a:buNone/>
            </a:pPr>
            <a:r>
              <a:rPr lang="en-US" sz="1200" i="1" dirty="0"/>
              <a:t>https://andrewskurka.com/2016/gear-list-backpacking-tarp-bivy-ultralight-minimalism/</a:t>
            </a:r>
            <a:endParaRPr lang="en-US" sz="1200" i="1" dirty="0" smtClean="0"/>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226" y="1917477"/>
            <a:ext cx="2624962" cy="19687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3552" y="1917478"/>
            <a:ext cx="1968721" cy="19687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2" name="Content Placeholder 2"/>
          <p:cNvSpPr txBox="1">
            <a:spLocks/>
          </p:cNvSpPr>
          <p:nvPr/>
        </p:nvSpPr>
        <p:spPr>
          <a:xfrm>
            <a:off x="6813552" y="4054789"/>
            <a:ext cx="5124450" cy="260318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t>Andrew </a:t>
            </a:r>
            <a:r>
              <a:rPr lang="en-US" sz="1400" b="1" dirty="0" err="1" smtClean="0"/>
              <a:t>Skurka</a:t>
            </a:r>
            <a:r>
              <a:rPr lang="en-US" sz="1400" b="1" dirty="0" smtClean="0"/>
              <a:t>: </a:t>
            </a:r>
            <a:r>
              <a:rPr lang="en-US" sz="1400" i="1" dirty="0" smtClean="0"/>
              <a:t>“when </a:t>
            </a:r>
            <a:r>
              <a:rPr lang="en-US" sz="1400" i="1" dirty="0"/>
              <a:t>I completed the 6,875-mile Great Western Loop in 7 months (33 miles per day pace), I carried lightweight gear and calorically dense food, and hiked efficiently by always taking care of my feet and avoiding navigational mistakes</a:t>
            </a:r>
            <a:r>
              <a:rPr lang="en-US" sz="1400" i="1" dirty="0" smtClean="0"/>
              <a:t>.</a:t>
            </a:r>
            <a:endParaRPr lang="en-US" sz="1400" i="1" dirty="0"/>
          </a:p>
          <a:p>
            <a:pPr marL="0" indent="0">
              <a:buNone/>
            </a:pPr>
            <a:r>
              <a:rPr lang="en-US" sz="1400" i="1" dirty="0"/>
              <a:t>In contrast, when my wife and I hiked the 28-mile Aspen Four Pass Loop for our anniversary weekend, I carried a full-sized tent, her Kindle, and a powerful stove for coffee and a hot wash cloth at night. We moved well, but had more free-time for long breaks and swimming, and could hunker down in our shelter to avoid afternoon thunderstorms</a:t>
            </a:r>
            <a:r>
              <a:rPr lang="en-US" sz="1400" i="1" dirty="0" smtClean="0"/>
              <a:t>.”</a:t>
            </a:r>
          </a:p>
          <a:p>
            <a:pPr marL="0" indent="0">
              <a:buNone/>
            </a:pPr>
            <a:r>
              <a:rPr lang="en-US" sz="1200" i="1" dirty="0" smtClean="0"/>
              <a:t>https</a:t>
            </a:r>
            <a:r>
              <a:rPr lang="en-US" sz="1200" i="1" dirty="0"/>
              <a:t>://andrewskurka.com/2017/beginner-first-time-backpackers-advice-info-tips-resources/</a:t>
            </a:r>
            <a:endParaRPr lang="en-US" sz="1200" i="1" dirty="0" smtClean="0"/>
          </a:p>
        </p:txBody>
      </p:sp>
    </p:spTree>
    <p:extLst>
      <p:ext uri="{BB962C8B-B14F-4D97-AF65-F5344CB8AC3E}">
        <p14:creationId xmlns:p14="http://schemas.microsoft.com/office/powerpoint/2010/main" val="344553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4267200"/>
            <a:ext cx="4064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Rectangle 14"/>
          <p:cNvSpPr/>
          <p:nvPr/>
        </p:nvSpPr>
        <p:spPr>
          <a:xfrm>
            <a:off x="508000" y="6019803"/>
            <a:ext cx="914400" cy="114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2" name="TextBox 11"/>
          <p:cNvSpPr txBox="1"/>
          <p:nvPr/>
        </p:nvSpPr>
        <p:spPr>
          <a:xfrm>
            <a:off x="508000" y="228601"/>
            <a:ext cx="10972800" cy="646331"/>
          </a:xfrm>
          <a:prstGeom prst="rect">
            <a:avLst/>
          </a:prstGeom>
          <a:noFill/>
        </p:spPr>
        <p:txBody>
          <a:bodyPr wrap="square" rtlCol="0">
            <a:spAutoFit/>
          </a:bodyPr>
          <a:lstStyle/>
          <a:p>
            <a:pPr defTabSz="914400"/>
            <a:r>
              <a:rPr lang="en-US" sz="3600" dirty="0" smtClean="0">
                <a:solidFill>
                  <a:prstClr val="black"/>
                </a:solidFill>
              </a:rPr>
              <a:t>How do we drive down cost at all levels?</a:t>
            </a:r>
            <a:endParaRPr lang="en-US" sz="3600" dirty="0">
              <a:solidFill>
                <a:prstClr val="black"/>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983" y="1218369"/>
            <a:ext cx="2654288" cy="173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821208" y="3158900"/>
            <a:ext cx="2749236" cy="3416320"/>
          </a:xfrm>
          <a:prstGeom prst="rect">
            <a:avLst/>
          </a:prstGeom>
          <a:noFill/>
          <a:ln>
            <a:solidFill>
              <a:schemeClr val="tx1"/>
            </a:solidFill>
          </a:ln>
        </p:spPr>
        <p:txBody>
          <a:bodyPr wrap="square" rtlCol="0">
            <a:spAutoFit/>
          </a:bodyPr>
          <a:lstStyle/>
          <a:p>
            <a:pPr algn="ctr"/>
            <a:r>
              <a:rPr lang="en-US" b="1" u="sng" dirty="0" smtClean="0"/>
              <a:t>PAR</a:t>
            </a:r>
            <a:endParaRPr lang="en-US" b="1" dirty="0" smtClean="0"/>
          </a:p>
          <a:p>
            <a:r>
              <a:rPr lang="en-US" dirty="0"/>
              <a:t>Sensor:			</a:t>
            </a:r>
            <a:endParaRPr lang="en-US" dirty="0" smtClean="0"/>
          </a:p>
          <a:p>
            <a:r>
              <a:rPr lang="en-US" dirty="0" smtClean="0"/>
              <a:t>	Skye </a:t>
            </a:r>
            <a:r>
              <a:rPr lang="en-US" dirty="0"/>
              <a:t>Instruments </a:t>
            </a:r>
            <a:endParaRPr lang="en-US" dirty="0" smtClean="0"/>
          </a:p>
          <a:p>
            <a:r>
              <a:rPr lang="en-US" dirty="0"/>
              <a:t>	</a:t>
            </a:r>
            <a:r>
              <a:rPr lang="en-US" dirty="0" smtClean="0"/>
              <a:t>TAG-PARQ </a:t>
            </a:r>
          </a:p>
          <a:p>
            <a:r>
              <a:rPr lang="en-US" dirty="0"/>
              <a:t>Range: 			</a:t>
            </a:r>
          </a:p>
          <a:p>
            <a:r>
              <a:rPr lang="en-US" dirty="0"/>
              <a:t>	0 to 2000 </a:t>
            </a:r>
            <a:r>
              <a:rPr lang="en-US" dirty="0" err="1">
                <a:latin typeface="Symbol" panose="05050102010706020507" pitchFamily="18" charset="2"/>
              </a:rPr>
              <a:t>m</a:t>
            </a:r>
            <a:r>
              <a:rPr lang="en-US" dirty="0" err="1"/>
              <a:t>mol</a:t>
            </a:r>
            <a:r>
              <a:rPr lang="en-US" dirty="0"/>
              <a:t>/m</a:t>
            </a:r>
            <a:r>
              <a:rPr lang="en-US" baseline="30000" dirty="0"/>
              <a:t>2</a:t>
            </a:r>
            <a:r>
              <a:rPr lang="en-US" dirty="0"/>
              <a:t>s</a:t>
            </a:r>
          </a:p>
          <a:p>
            <a:r>
              <a:rPr lang="en-US" dirty="0" smtClean="0"/>
              <a:t>Absolute </a:t>
            </a:r>
            <a:r>
              <a:rPr lang="en-US" dirty="0"/>
              <a:t>Accuracy: </a:t>
            </a:r>
            <a:endParaRPr lang="en-US" dirty="0" smtClean="0"/>
          </a:p>
          <a:p>
            <a:r>
              <a:rPr lang="en-US" dirty="0"/>
              <a:t>	±3% or better</a:t>
            </a:r>
          </a:p>
          <a:p>
            <a:r>
              <a:rPr lang="en-US" dirty="0" smtClean="0"/>
              <a:t>Resolution</a:t>
            </a:r>
            <a:r>
              <a:rPr lang="en-US" dirty="0"/>
              <a:t>: 		</a:t>
            </a:r>
            <a:endParaRPr lang="en-US" dirty="0" smtClean="0"/>
          </a:p>
          <a:p>
            <a:r>
              <a:rPr lang="en-US" dirty="0"/>
              <a:t>	</a:t>
            </a:r>
            <a:r>
              <a:rPr lang="en-US" dirty="0" smtClean="0"/>
              <a:t>0.068 </a:t>
            </a:r>
            <a:r>
              <a:rPr lang="en-US" dirty="0" err="1" smtClean="0"/>
              <a:t>mmol</a:t>
            </a:r>
            <a:r>
              <a:rPr lang="en-US" dirty="0" smtClean="0"/>
              <a:t>/m</a:t>
            </a:r>
            <a:r>
              <a:rPr lang="en-US" baseline="30000" dirty="0" smtClean="0"/>
              <a:t>2</a:t>
            </a:r>
            <a:r>
              <a:rPr lang="en-US" dirty="0" smtClean="0"/>
              <a:t>s</a:t>
            </a:r>
          </a:p>
          <a:p>
            <a:r>
              <a:rPr lang="en-US" dirty="0" smtClean="0"/>
              <a:t>Cost:</a:t>
            </a:r>
          </a:p>
          <a:p>
            <a:r>
              <a:rPr lang="en-US" dirty="0" smtClean="0"/>
              <a:t>	$280</a:t>
            </a:r>
            <a:endParaRPr lang="en-US" dirty="0"/>
          </a:p>
        </p:txBody>
      </p:sp>
      <p:sp>
        <p:nvSpPr>
          <p:cNvPr id="17" name="TextBox 16"/>
          <p:cNvSpPr txBox="1"/>
          <p:nvPr/>
        </p:nvSpPr>
        <p:spPr>
          <a:xfrm>
            <a:off x="4790509" y="3158900"/>
            <a:ext cx="2749236" cy="3416320"/>
          </a:xfrm>
          <a:prstGeom prst="rect">
            <a:avLst/>
          </a:prstGeom>
          <a:noFill/>
          <a:ln>
            <a:solidFill>
              <a:schemeClr val="tx1"/>
            </a:solidFill>
          </a:ln>
        </p:spPr>
        <p:txBody>
          <a:bodyPr wrap="square" rtlCol="0">
            <a:spAutoFit/>
          </a:bodyPr>
          <a:lstStyle/>
          <a:p>
            <a:pPr algn="ctr"/>
            <a:r>
              <a:rPr lang="en-US" b="1" u="sng" dirty="0" smtClean="0"/>
              <a:t>Temperature</a:t>
            </a:r>
            <a:endParaRPr lang="en-US" b="1" dirty="0" smtClean="0"/>
          </a:p>
          <a:p>
            <a:r>
              <a:rPr lang="en-US" dirty="0"/>
              <a:t>Sensor:			</a:t>
            </a:r>
            <a:endParaRPr lang="en-US" dirty="0" smtClean="0"/>
          </a:p>
          <a:p>
            <a:r>
              <a:rPr lang="en-US" dirty="0" smtClean="0"/>
              <a:t>	</a:t>
            </a:r>
            <a:r>
              <a:rPr lang="en-US" dirty="0"/>
              <a:t>Custom Built </a:t>
            </a:r>
            <a:endParaRPr lang="en-US" dirty="0" smtClean="0"/>
          </a:p>
          <a:p>
            <a:r>
              <a:rPr lang="en-US" dirty="0"/>
              <a:t>	</a:t>
            </a:r>
            <a:r>
              <a:rPr lang="en-US" dirty="0" smtClean="0"/>
              <a:t>NTC Thermistor </a:t>
            </a:r>
            <a:r>
              <a:rPr lang="en-US" dirty="0"/>
              <a:t>Probe </a:t>
            </a:r>
            <a:endParaRPr lang="en-US" dirty="0" smtClean="0"/>
          </a:p>
          <a:p>
            <a:r>
              <a:rPr lang="en-US" dirty="0"/>
              <a:t>Range: 			</a:t>
            </a:r>
          </a:p>
          <a:p>
            <a:r>
              <a:rPr lang="en-US" dirty="0"/>
              <a:t>	-5°C to +70°C</a:t>
            </a:r>
          </a:p>
          <a:p>
            <a:r>
              <a:rPr lang="en-US" dirty="0" smtClean="0"/>
              <a:t>Absolute </a:t>
            </a:r>
            <a:r>
              <a:rPr lang="en-US" dirty="0"/>
              <a:t>Accuracy: </a:t>
            </a:r>
            <a:endParaRPr lang="en-US" dirty="0" smtClean="0"/>
          </a:p>
          <a:p>
            <a:r>
              <a:rPr lang="en-US" dirty="0"/>
              <a:t>	±0.01°C or better</a:t>
            </a:r>
          </a:p>
          <a:p>
            <a:r>
              <a:rPr lang="en-US" dirty="0" smtClean="0"/>
              <a:t>Resolution</a:t>
            </a:r>
            <a:r>
              <a:rPr lang="en-US" dirty="0"/>
              <a:t>: 		</a:t>
            </a:r>
            <a:endParaRPr lang="en-US" dirty="0" smtClean="0"/>
          </a:p>
          <a:p>
            <a:r>
              <a:rPr lang="en-US" dirty="0"/>
              <a:t>	</a:t>
            </a:r>
            <a:r>
              <a:rPr lang="en-US" dirty="0" smtClean="0"/>
              <a:t>0.0006°C (</a:t>
            </a:r>
            <a:r>
              <a:rPr lang="en-US" i="1" dirty="0" smtClean="0"/>
              <a:t>at 0°C)</a:t>
            </a:r>
          </a:p>
          <a:p>
            <a:r>
              <a:rPr lang="en-US" i="1" dirty="0" smtClean="0"/>
              <a:t> </a:t>
            </a:r>
            <a:r>
              <a:rPr lang="en-US" dirty="0"/>
              <a:t>Cost:</a:t>
            </a:r>
          </a:p>
          <a:p>
            <a:r>
              <a:rPr lang="en-US" dirty="0"/>
              <a:t>	</a:t>
            </a:r>
            <a:r>
              <a:rPr lang="en-US" dirty="0" smtClean="0"/>
              <a:t>$10</a:t>
            </a:r>
            <a:endParaRPr lang="en-US" dirty="0"/>
          </a:p>
        </p:txBody>
      </p:sp>
      <p:sp>
        <p:nvSpPr>
          <p:cNvPr id="18" name="TextBox 17"/>
          <p:cNvSpPr txBox="1"/>
          <p:nvPr/>
        </p:nvSpPr>
        <p:spPr>
          <a:xfrm>
            <a:off x="8358355" y="3158900"/>
            <a:ext cx="2814623" cy="3416320"/>
          </a:xfrm>
          <a:prstGeom prst="rect">
            <a:avLst/>
          </a:prstGeom>
          <a:noFill/>
          <a:ln>
            <a:solidFill>
              <a:schemeClr val="tx1"/>
            </a:solidFill>
          </a:ln>
        </p:spPr>
        <p:txBody>
          <a:bodyPr wrap="square" rtlCol="0">
            <a:spAutoFit/>
          </a:bodyPr>
          <a:lstStyle/>
          <a:p>
            <a:pPr algn="ctr"/>
            <a:r>
              <a:rPr lang="en-US" b="1" u="sng" dirty="0" smtClean="0"/>
              <a:t>Pressure</a:t>
            </a:r>
            <a:endParaRPr lang="en-US" b="1" dirty="0" smtClean="0"/>
          </a:p>
          <a:p>
            <a:r>
              <a:rPr lang="en-US" dirty="0"/>
              <a:t>Sensor:			</a:t>
            </a:r>
            <a:endParaRPr lang="en-US" dirty="0" smtClean="0"/>
          </a:p>
          <a:p>
            <a:r>
              <a:rPr lang="en-US" dirty="0" smtClean="0"/>
              <a:t>	Keller </a:t>
            </a:r>
            <a:r>
              <a:rPr lang="en-US" dirty="0"/>
              <a:t>PA-4LD </a:t>
            </a:r>
            <a:r>
              <a:rPr lang="en-US" dirty="0" smtClean="0"/>
              <a:t>(x2)</a:t>
            </a:r>
          </a:p>
          <a:p>
            <a:r>
              <a:rPr lang="en-US" dirty="0" smtClean="0"/>
              <a:t>	(Same as </a:t>
            </a:r>
            <a:r>
              <a:rPr lang="en-US" dirty="0" err="1" smtClean="0"/>
              <a:t>Prawler</a:t>
            </a:r>
            <a:r>
              <a:rPr lang="en-US" dirty="0"/>
              <a:t>)</a:t>
            </a:r>
            <a:endParaRPr lang="en-US" dirty="0" smtClean="0"/>
          </a:p>
          <a:p>
            <a:r>
              <a:rPr lang="en-US" dirty="0"/>
              <a:t>Range: 			</a:t>
            </a:r>
          </a:p>
          <a:p>
            <a:r>
              <a:rPr lang="en-US" dirty="0"/>
              <a:t>	0 to 30m  /  0 to 100m</a:t>
            </a:r>
          </a:p>
          <a:p>
            <a:r>
              <a:rPr lang="en-US" dirty="0" smtClean="0"/>
              <a:t>Absolute Accuracy (</a:t>
            </a:r>
            <a:r>
              <a:rPr lang="en-US" i="1" dirty="0" smtClean="0"/>
              <a:t>at 0°C</a:t>
            </a:r>
            <a:r>
              <a:rPr lang="en-US" dirty="0" smtClean="0"/>
              <a:t>): </a:t>
            </a:r>
          </a:p>
          <a:p>
            <a:r>
              <a:rPr lang="en-US" dirty="0"/>
              <a:t>	</a:t>
            </a:r>
            <a:r>
              <a:rPr lang="en-US" dirty="0" smtClean="0"/>
              <a:t> 4.5 </a:t>
            </a:r>
            <a:r>
              <a:rPr lang="en-US" dirty="0"/>
              <a:t>cm      /   </a:t>
            </a:r>
            <a:r>
              <a:rPr lang="en-US" dirty="0" smtClean="0"/>
              <a:t> 15.0 </a:t>
            </a:r>
            <a:r>
              <a:rPr lang="en-US" dirty="0"/>
              <a:t>cm</a:t>
            </a:r>
          </a:p>
          <a:p>
            <a:r>
              <a:rPr lang="en-US" dirty="0" smtClean="0"/>
              <a:t>Resolution</a:t>
            </a:r>
            <a:r>
              <a:rPr lang="en-US" dirty="0"/>
              <a:t>: 		</a:t>
            </a:r>
            <a:endParaRPr lang="en-US" dirty="0" smtClean="0"/>
          </a:p>
          <a:p>
            <a:r>
              <a:rPr lang="en-US" dirty="0"/>
              <a:t>	</a:t>
            </a:r>
            <a:r>
              <a:rPr lang="en-US" dirty="0" smtClean="0"/>
              <a:t>0.1 cm      /     0.3 cm</a:t>
            </a:r>
          </a:p>
          <a:p>
            <a:r>
              <a:rPr lang="en-US" dirty="0"/>
              <a:t>Cost:</a:t>
            </a:r>
          </a:p>
          <a:p>
            <a:r>
              <a:rPr lang="en-US" dirty="0"/>
              <a:t>	</a:t>
            </a:r>
            <a:r>
              <a:rPr lang="en-US" dirty="0" smtClean="0"/>
              <a:t>$133         /     $118 </a:t>
            </a:r>
            <a:endParaRPr lang="en-US" dirty="0"/>
          </a:p>
        </p:txBody>
      </p:sp>
      <p:pic>
        <p:nvPicPr>
          <p:cNvPr id="2052" name="Picture 4" descr="C:\Users\langis\Downloads\IMG_2300.jp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393565" y="1103803"/>
            <a:ext cx="2744205" cy="19592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2" name="Picture 2" descr="C:\Users\langis\Downloads\IMG_7006.JP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05215" y="1125503"/>
            <a:ext cx="3981223" cy="19158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69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4267200"/>
            <a:ext cx="4064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Rectangle 14"/>
          <p:cNvSpPr/>
          <p:nvPr/>
        </p:nvSpPr>
        <p:spPr>
          <a:xfrm>
            <a:off x="508000" y="6019803"/>
            <a:ext cx="914400" cy="114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2" name="TextBox 11"/>
          <p:cNvSpPr txBox="1"/>
          <p:nvPr/>
        </p:nvSpPr>
        <p:spPr>
          <a:xfrm>
            <a:off x="508000" y="228601"/>
            <a:ext cx="10972800" cy="646331"/>
          </a:xfrm>
          <a:prstGeom prst="rect">
            <a:avLst/>
          </a:prstGeom>
          <a:noFill/>
        </p:spPr>
        <p:txBody>
          <a:bodyPr wrap="square" rtlCol="0">
            <a:spAutoFit/>
          </a:bodyPr>
          <a:lstStyle/>
          <a:p>
            <a:pPr defTabSz="914400"/>
            <a:r>
              <a:rPr lang="en-US" sz="3600" dirty="0" smtClean="0">
                <a:solidFill>
                  <a:prstClr val="black"/>
                </a:solidFill>
              </a:rPr>
              <a:t>How do we drive down cost at all levels?</a:t>
            </a:r>
            <a:endParaRPr lang="en-US" sz="3600" dirty="0">
              <a:solidFill>
                <a:prstClr val="black"/>
              </a:solidFill>
            </a:endParaRPr>
          </a:p>
        </p:txBody>
      </p:sp>
      <p:sp>
        <p:nvSpPr>
          <p:cNvPr id="16" name="TextBox 15"/>
          <p:cNvSpPr txBox="1"/>
          <p:nvPr/>
        </p:nvSpPr>
        <p:spPr>
          <a:xfrm>
            <a:off x="609600" y="3804915"/>
            <a:ext cx="3288418" cy="2585323"/>
          </a:xfrm>
          <a:prstGeom prst="rect">
            <a:avLst/>
          </a:prstGeom>
          <a:noFill/>
          <a:ln>
            <a:solidFill>
              <a:schemeClr val="tx1"/>
            </a:solidFill>
          </a:ln>
        </p:spPr>
        <p:txBody>
          <a:bodyPr wrap="square" rtlCol="0">
            <a:spAutoFit/>
          </a:bodyPr>
          <a:lstStyle/>
          <a:p>
            <a:pPr algn="ctr"/>
            <a:r>
              <a:rPr lang="en-US" b="1" u="sng" dirty="0" smtClean="0"/>
              <a:t>Iridium Module</a:t>
            </a:r>
            <a:endParaRPr lang="en-US" b="1" dirty="0" smtClean="0"/>
          </a:p>
          <a:p>
            <a:r>
              <a:rPr lang="en-US" dirty="0" smtClean="0"/>
              <a:t>Unit:</a:t>
            </a:r>
            <a:r>
              <a:rPr lang="en-US" dirty="0"/>
              <a:t>			</a:t>
            </a:r>
            <a:endParaRPr lang="en-US" dirty="0" smtClean="0"/>
          </a:p>
          <a:p>
            <a:r>
              <a:rPr lang="en-US" dirty="0" smtClean="0"/>
              <a:t>	</a:t>
            </a:r>
            <a:r>
              <a:rPr lang="en-US" dirty="0" err="1" smtClean="0"/>
              <a:t>RockSeven</a:t>
            </a:r>
            <a:r>
              <a:rPr lang="en-US" dirty="0" smtClean="0"/>
              <a:t> </a:t>
            </a:r>
            <a:r>
              <a:rPr lang="en-US" dirty="0" err="1" smtClean="0"/>
              <a:t>RockBLOCK</a:t>
            </a:r>
            <a:r>
              <a:rPr lang="en-US" dirty="0" smtClean="0"/>
              <a:t> Mk2</a:t>
            </a:r>
          </a:p>
          <a:p>
            <a:r>
              <a:rPr lang="en-US" dirty="0" smtClean="0"/>
              <a:t>Highlights : </a:t>
            </a:r>
            <a:r>
              <a:rPr lang="en-US" dirty="0"/>
              <a:t>			</a:t>
            </a:r>
          </a:p>
          <a:p>
            <a:r>
              <a:rPr lang="en-US" dirty="0" smtClean="0"/>
              <a:t>	Two-Way Communication</a:t>
            </a:r>
            <a:r>
              <a:rPr lang="en-US" dirty="0"/>
              <a:t>	</a:t>
            </a:r>
            <a:r>
              <a:rPr lang="en-US" dirty="0" err="1" smtClean="0"/>
              <a:t>IridiumSBD</a:t>
            </a:r>
            <a:r>
              <a:rPr lang="en-US" dirty="0" smtClean="0"/>
              <a:t> Software Library</a:t>
            </a:r>
          </a:p>
          <a:p>
            <a:r>
              <a:rPr lang="en-US" dirty="0" smtClean="0"/>
              <a:t>	Simple 5 wire connection</a:t>
            </a:r>
          </a:p>
          <a:p>
            <a:r>
              <a:rPr lang="en-US" dirty="0" smtClean="0"/>
              <a:t>Cost:</a:t>
            </a:r>
          </a:p>
          <a:p>
            <a:r>
              <a:rPr lang="en-US" dirty="0" smtClean="0"/>
              <a:t>	$249 + $85 Antenna</a:t>
            </a:r>
            <a:endParaRPr lang="en-US" dirty="0"/>
          </a:p>
        </p:txBody>
      </p:sp>
      <p:sp>
        <p:nvSpPr>
          <p:cNvPr id="17" name="TextBox 16"/>
          <p:cNvSpPr txBox="1"/>
          <p:nvPr/>
        </p:nvSpPr>
        <p:spPr>
          <a:xfrm>
            <a:off x="6995666" y="3789057"/>
            <a:ext cx="3139039" cy="2585323"/>
          </a:xfrm>
          <a:prstGeom prst="rect">
            <a:avLst/>
          </a:prstGeom>
          <a:noFill/>
          <a:ln>
            <a:solidFill>
              <a:schemeClr val="tx1"/>
            </a:solidFill>
          </a:ln>
        </p:spPr>
        <p:txBody>
          <a:bodyPr wrap="square" rtlCol="0">
            <a:spAutoFit/>
          </a:bodyPr>
          <a:lstStyle/>
          <a:p>
            <a:pPr algn="ctr"/>
            <a:r>
              <a:rPr lang="en-US" b="1" u="sng" dirty="0" smtClean="0"/>
              <a:t>Burn Wire Release</a:t>
            </a:r>
            <a:endParaRPr lang="en-US" b="1" dirty="0" smtClean="0"/>
          </a:p>
          <a:p>
            <a:r>
              <a:rPr lang="en-US" dirty="0" smtClean="0"/>
              <a:t>Unit:</a:t>
            </a:r>
            <a:r>
              <a:rPr lang="en-US" dirty="0"/>
              <a:t>			</a:t>
            </a:r>
            <a:endParaRPr lang="en-US" dirty="0" smtClean="0"/>
          </a:p>
          <a:p>
            <a:r>
              <a:rPr lang="en-US" dirty="0" smtClean="0"/>
              <a:t>	Sub-Sea Sonics </a:t>
            </a:r>
          </a:p>
          <a:p>
            <a:r>
              <a:rPr lang="en-US" dirty="0"/>
              <a:t>	</a:t>
            </a:r>
            <a:r>
              <a:rPr lang="en-US" dirty="0" smtClean="0"/>
              <a:t>TR-45 Timed Release</a:t>
            </a:r>
          </a:p>
          <a:p>
            <a:r>
              <a:rPr lang="en-US" dirty="0" smtClean="0"/>
              <a:t>Highlights: </a:t>
            </a:r>
            <a:r>
              <a:rPr lang="en-US" dirty="0"/>
              <a:t>	</a:t>
            </a:r>
            <a:endParaRPr lang="en-US" dirty="0" smtClean="0"/>
          </a:p>
          <a:p>
            <a:r>
              <a:rPr lang="en-US" dirty="0"/>
              <a:t>	</a:t>
            </a:r>
            <a:r>
              <a:rPr lang="en-US" dirty="0" smtClean="0"/>
              <a:t>40 </a:t>
            </a:r>
            <a:r>
              <a:rPr lang="en-US" dirty="0" err="1" smtClean="0"/>
              <a:t>lb</a:t>
            </a:r>
            <a:r>
              <a:rPr lang="en-US" dirty="0" smtClean="0"/>
              <a:t> Maximum Load</a:t>
            </a:r>
            <a:endParaRPr lang="en-US" dirty="0"/>
          </a:p>
          <a:p>
            <a:r>
              <a:rPr lang="en-US" dirty="0" smtClean="0"/>
              <a:t>	</a:t>
            </a:r>
            <a:r>
              <a:rPr lang="en-US" dirty="0" smtClean="0">
                <a:solidFill>
                  <a:srgbClr val="FF0000"/>
                </a:solidFill>
              </a:rPr>
              <a:t>170 Day Maximum</a:t>
            </a:r>
            <a:r>
              <a:rPr lang="en-US" dirty="0" smtClean="0"/>
              <a:t> </a:t>
            </a:r>
          </a:p>
          <a:p>
            <a:r>
              <a:rPr lang="en-US" dirty="0" smtClean="0"/>
              <a:t>Cost</a:t>
            </a:r>
            <a:r>
              <a:rPr lang="en-US" dirty="0"/>
              <a:t>:</a:t>
            </a:r>
          </a:p>
          <a:p>
            <a:r>
              <a:rPr lang="en-US" dirty="0"/>
              <a:t>	</a:t>
            </a:r>
            <a:r>
              <a:rPr lang="en-US" dirty="0" smtClean="0"/>
              <a:t>$165</a:t>
            </a:r>
            <a:endParaRPr lang="en-US" dirty="0"/>
          </a:p>
        </p:txBody>
      </p:sp>
      <p:sp>
        <p:nvSpPr>
          <p:cNvPr id="18" name="TextBox 17"/>
          <p:cNvSpPr txBox="1"/>
          <p:nvPr/>
        </p:nvSpPr>
        <p:spPr>
          <a:xfrm>
            <a:off x="7157873" y="1109390"/>
            <a:ext cx="2814623" cy="2585323"/>
          </a:xfrm>
          <a:prstGeom prst="rect">
            <a:avLst/>
          </a:prstGeom>
          <a:noFill/>
          <a:ln>
            <a:solidFill>
              <a:schemeClr val="tx1"/>
            </a:solidFill>
          </a:ln>
        </p:spPr>
        <p:txBody>
          <a:bodyPr wrap="square" rtlCol="0">
            <a:spAutoFit/>
          </a:bodyPr>
          <a:lstStyle/>
          <a:p>
            <a:pPr algn="ctr"/>
            <a:r>
              <a:rPr lang="en-US" b="1" u="sng" dirty="0" smtClean="0"/>
              <a:t>Pressure Housing</a:t>
            </a:r>
            <a:endParaRPr lang="en-US" b="1" dirty="0"/>
          </a:p>
          <a:p>
            <a:r>
              <a:rPr lang="en-US" dirty="0"/>
              <a:t>Unit:			</a:t>
            </a:r>
          </a:p>
          <a:p>
            <a:r>
              <a:rPr lang="en-US" dirty="0"/>
              <a:t>	</a:t>
            </a:r>
            <a:r>
              <a:rPr lang="en-US" dirty="0" smtClean="0"/>
              <a:t>12” Trawl Float</a:t>
            </a:r>
            <a:endParaRPr lang="en-US" dirty="0"/>
          </a:p>
          <a:p>
            <a:r>
              <a:rPr lang="en-US" dirty="0"/>
              <a:t>Highlights: 	</a:t>
            </a:r>
          </a:p>
          <a:p>
            <a:r>
              <a:rPr lang="en-US" dirty="0"/>
              <a:t>	</a:t>
            </a:r>
            <a:r>
              <a:rPr lang="en-US" dirty="0" smtClean="0"/>
              <a:t>800m Depth Rating</a:t>
            </a:r>
          </a:p>
          <a:p>
            <a:r>
              <a:rPr lang="en-US" dirty="0" smtClean="0"/>
              <a:t>	27.5 </a:t>
            </a:r>
            <a:r>
              <a:rPr lang="en-US" dirty="0" err="1" smtClean="0"/>
              <a:t>lb</a:t>
            </a:r>
            <a:r>
              <a:rPr lang="en-US" dirty="0" smtClean="0"/>
              <a:t> buoyancy</a:t>
            </a:r>
          </a:p>
          <a:p>
            <a:r>
              <a:rPr lang="en-US" dirty="0" smtClean="0"/>
              <a:t>	</a:t>
            </a:r>
            <a:r>
              <a:rPr lang="en-US" dirty="0" err="1" smtClean="0"/>
              <a:t>Machinable</a:t>
            </a:r>
            <a:endParaRPr lang="en-US" dirty="0"/>
          </a:p>
          <a:p>
            <a:r>
              <a:rPr lang="en-US" dirty="0"/>
              <a:t>Cost:</a:t>
            </a:r>
          </a:p>
          <a:p>
            <a:r>
              <a:rPr lang="en-US" dirty="0"/>
              <a:t>	</a:t>
            </a:r>
            <a:r>
              <a:rPr lang="en-US" dirty="0" smtClean="0"/>
              <a:t>~$30</a:t>
            </a:r>
            <a:endParaRPr lang="en-US" dirty="0"/>
          </a:p>
        </p:txBody>
      </p:sp>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209182" y="1446861"/>
            <a:ext cx="1788492" cy="18786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08037" y="1155202"/>
            <a:ext cx="3091543" cy="24937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6" descr="\\pesto\oerd\langis\Pop-up\Gen 2 (Rev 4) (2016-2017)\Documentation\Misc. Photos\Pop Up Pctures for Manual\IMG_5939.JP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744376" y="1219591"/>
            <a:ext cx="1900132" cy="51389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6483350" y="3854450"/>
            <a:ext cx="512316" cy="355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994400" y="2000250"/>
            <a:ext cx="1153666" cy="50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298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4267200"/>
            <a:ext cx="4064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Rectangle 14"/>
          <p:cNvSpPr/>
          <p:nvPr/>
        </p:nvSpPr>
        <p:spPr>
          <a:xfrm>
            <a:off x="508000" y="6019803"/>
            <a:ext cx="914400" cy="114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2" name="TextBox 11"/>
          <p:cNvSpPr txBox="1"/>
          <p:nvPr/>
        </p:nvSpPr>
        <p:spPr>
          <a:xfrm>
            <a:off x="508000" y="228601"/>
            <a:ext cx="10972800" cy="646331"/>
          </a:xfrm>
          <a:prstGeom prst="rect">
            <a:avLst/>
          </a:prstGeom>
          <a:noFill/>
        </p:spPr>
        <p:txBody>
          <a:bodyPr wrap="square" rtlCol="0">
            <a:spAutoFit/>
          </a:bodyPr>
          <a:lstStyle/>
          <a:p>
            <a:pPr defTabSz="914400"/>
            <a:r>
              <a:rPr lang="en-US" sz="3600" dirty="0" smtClean="0">
                <a:solidFill>
                  <a:prstClr val="black"/>
                </a:solidFill>
              </a:rPr>
              <a:t>How do we drive down cost at all levels?</a:t>
            </a:r>
            <a:endParaRPr lang="en-US" sz="3600" dirty="0">
              <a:solidFill>
                <a:prstClr val="black"/>
              </a:solidFill>
            </a:endParaRPr>
          </a:p>
        </p:txBody>
      </p:sp>
      <p:sp>
        <p:nvSpPr>
          <p:cNvPr id="16" name="TextBox 15"/>
          <p:cNvSpPr txBox="1"/>
          <p:nvPr/>
        </p:nvSpPr>
        <p:spPr>
          <a:xfrm>
            <a:off x="3968434" y="1402281"/>
            <a:ext cx="7085846" cy="4801314"/>
          </a:xfrm>
          <a:prstGeom prst="rect">
            <a:avLst/>
          </a:prstGeom>
          <a:noFill/>
          <a:ln>
            <a:solidFill>
              <a:schemeClr val="tx1"/>
            </a:solidFill>
          </a:ln>
        </p:spPr>
        <p:txBody>
          <a:bodyPr wrap="square" rtlCol="0">
            <a:spAutoFit/>
          </a:bodyPr>
          <a:lstStyle/>
          <a:p>
            <a:pPr algn="ctr"/>
            <a:r>
              <a:rPr lang="en-US" b="1" u="sng" dirty="0" err="1" smtClean="0"/>
              <a:t>MicroController</a:t>
            </a:r>
            <a:endParaRPr lang="en-US" b="1" dirty="0" smtClean="0"/>
          </a:p>
          <a:p>
            <a:r>
              <a:rPr lang="en-US" dirty="0" smtClean="0"/>
              <a:t>Unit:</a:t>
            </a:r>
            <a:r>
              <a:rPr lang="en-US" dirty="0"/>
              <a:t>			</a:t>
            </a:r>
            <a:endParaRPr lang="en-US" dirty="0" smtClean="0"/>
          </a:p>
          <a:p>
            <a:r>
              <a:rPr lang="en-US" dirty="0" smtClean="0"/>
              <a:t>	Arduino MEGA</a:t>
            </a:r>
          </a:p>
          <a:p>
            <a:endParaRPr lang="en-US" dirty="0" smtClean="0"/>
          </a:p>
          <a:p>
            <a:r>
              <a:rPr lang="en-US" dirty="0" smtClean="0"/>
              <a:t>Advantages: </a:t>
            </a:r>
            <a:r>
              <a:rPr lang="en-US" dirty="0"/>
              <a:t>			</a:t>
            </a:r>
          </a:p>
          <a:p>
            <a:r>
              <a:rPr lang="en-US" dirty="0" smtClean="0"/>
              <a:t>	Easy to program and integrate additional sensors/circuits</a:t>
            </a:r>
          </a:p>
          <a:p>
            <a:r>
              <a:rPr lang="en-US" dirty="0"/>
              <a:t>	</a:t>
            </a:r>
            <a:r>
              <a:rPr lang="en-US" dirty="0" smtClean="0"/>
              <a:t>	SPI, I</a:t>
            </a:r>
            <a:r>
              <a:rPr lang="en-US" baseline="30000" dirty="0" smtClean="0"/>
              <a:t>2</a:t>
            </a:r>
            <a:r>
              <a:rPr lang="en-US" dirty="0" smtClean="0"/>
              <a:t>C, 4 Hardware Serial Ports</a:t>
            </a:r>
          </a:p>
          <a:p>
            <a:r>
              <a:rPr lang="en-US" dirty="0"/>
              <a:t>	</a:t>
            </a:r>
            <a:r>
              <a:rPr lang="en-US" dirty="0" smtClean="0"/>
              <a:t>Rapid prototyping can significantly reduce development times</a:t>
            </a:r>
          </a:p>
          <a:p>
            <a:r>
              <a:rPr lang="en-US" dirty="0"/>
              <a:t>	</a:t>
            </a:r>
            <a:r>
              <a:rPr lang="en-US" dirty="0" smtClean="0"/>
              <a:t>Open-source software libraries </a:t>
            </a:r>
          </a:p>
          <a:p>
            <a:endParaRPr lang="en-US" dirty="0" smtClean="0"/>
          </a:p>
          <a:p>
            <a:r>
              <a:rPr lang="en-US" dirty="0" smtClean="0"/>
              <a:t>Disadvantages:</a:t>
            </a:r>
          </a:p>
          <a:p>
            <a:r>
              <a:rPr lang="en-US" dirty="0" smtClean="0"/>
              <a:t>	Nominal current consumption ~60mA</a:t>
            </a:r>
          </a:p>
          <a:p>
            <a:r>
              <a:rPr lang="en-US" dirty="0"/>
              <a:t>	</a:t>
            </a:r>
            <a:r>
              <a:rPr lang="en-US" dirty="0" smtClean="0"/>
              <a:t>More nuanced configuration for deployment</a:t>
            </a:r>
          </a:p>
          <a:p>
            <a:r>
              <a:rPr lang="en-US" dirty="0"/>
              <a:t>	Open-source software libraries </a:t>
            </a:r>
          </a:p>
          <a:p>
            <a:endParaRPr lang="en-US" dirty="0" smtClean="0"/>
          </a:p>
          <a:p>
            <a:r>
              <a:rPr lang="en-US" dirty="0" smtClean="0"/>
              <a:t>Cost:</a:t>
            </a:r>
          </a:p>
          <a:p>
            <a:r>
              <a:rPr lang="en-US" dirty="0" smtClean="0"/>
              <a:t>	$38</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98" t="-3101" r="-1572"/>
          <a:stretch/>
        </p:blipFill>
        <p:spPr bwMode="auto">
          <a:xfrm rot="16200000">
            <a:off x="-720589" y="2410216"/>
            <a:ext cx="5445834" cy="278544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930763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langis\Downloads\IMG_65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331" y="1981678"/>
            <a:ext cx="6667500" cy="3889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0630" y="227069"/>
            <a:ext cx="11045126" cy="1090288"/>
          </a:xfrm>
        </p:spPr>
        <p:txBody>
          <a:bodyPr>
            <a:noAutofit/>
          </a:bodyPr>
          <a:lstStyle/>
          <a:p>
            <a:pPr algn="l"/>
            <a:r>
              <a:rPr lang="en-US" sz="3200" dirty="0" smtClean="0"/>
              <a:t>The 2016 deployment deadline was missed due to software library issues, but this allowed for more thorough testing in 2017.</a:t>
            </a:r>
            <a:endParaRPr lang="en-US" sz="32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758" y="1433735"/>
            <a:ext cx="9645422" cy="523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305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angis\Desktop\2016 May 17.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667500" y="1523264"/>
            <a:ext cx="3790950" cy="46018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langis\Desktop\2017 May 17.jp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667500" y="1523264"/>
            <a:ext cx="3790950" cy="46018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C:\Users\langis\Desktop\2016 and 2017 May 17.jp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667500" y="1523257"/>
            <a:ext cx="3790950" cy="46018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langis\Desktop\2018 May 17.jpg"/>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667500" y="1523257"/>
            <a:ext cx="3790950" cy="46018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p:nvPr>
        </p:nvSpPr>
        <p:spPr>
          <a:xfrm>
            <a:off x="163033" y="104790"/>
            <a:ext cx="11122617" cy="1090288"/>
          </a:xfrm>
        </p:spPr>
        <p:txBody>
          <a:bodyPr>
            <a:noAutofit/>
          </a:bodyPr>
          <a:lstStyle/>
          <a:p>
            <a:pPr algn="l"/>
            <a:r>
              <a:rPr lang="en-US" sz="3200" dirty="0" smtClean="0"/>
              <a:t>Five pop-up buoys were deployed in the Bering Sea in September 2017 with release dates in February/March 2018.</a:t>
            </a:r>
            <a:endParaRPr lang="en-US" sz="3200" dirty="0"/>
          </a:p>
        </p:txBody>
      </p:sp>
      <p:pic>
        <p:nvPicPr>
          <p:cNvPr id="13" name="Picture 12" descr="Ice_edge_map&amp;m2458.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4331" y="1523256"/>
            <a:ext cx="4277920" cy="4586260"/>
          </a:xfrm>
          <a:prstGeom prst="rect">
            <a:avLst/>
          </a:prstGeom>
          <a:ln>
            <a:solidFill>
              <a:schemeClr val="tx1"/>
            </a:solidFill>
          </a:ln>
        </p:spPr>
      </p:pic>
      <p:pic>
        <p:nvPicPr>
          <p:cNvPr id="1030" name="Picture 6" descr="C:\Users\langis\Desktop\2016 and 2017 and 2018 May 17.jpg"/>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6667500" y="1523256"/>
            <a:ext cx="3790950" cy="46018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634162" y="6195246"/>
            <a:ext cx="3900487" cy="646331"/>
          </a:xfrm>
          <a:prstGeom prst="rect">
            <a:avLst/>
          </a:prstGeom>
          <a:noFill/>
        </p:spPr>
        <p:txBody>
          <a:bodyPr wrap="square" rtlCol="0">
            <a:spAutoFit/>
          </a:bodyPr>
          <a:lstStyle/>
          <a:p>
            <a:pPr algn="ctr"/>
            <a:r>
              <a:rPr lang="en-US" sz="1200" b="1" i="1" dirty="0" err="1"/>
              <a:t>Multisensor</a:t>
            </a:r>
            <a:r>
              <a:rPr lang="en-US" sz="1200" b="1" i="1" dirty="0"/>
              <a:t> Analyzed Sea Ice </a:t>
            </a:r>
            <a:r>
              <a:rPr lang="en-US" sz="1200" b="1" i="1" dirty="0" smtClean="0"/>
              <a:t>Extent</a:t>
            </a:r>
          </a:p>
          <a:p>
            <a:pPr algn="ctr"/>
            <a:r>
              <a:rPr lang="en-US" sz="1200" i="1" dirty="0" smtClean="0"/>
              <a:t>Imagery courtesy of NASA NSIDC DAAC</a:t>
            </a:r>
          </a:p>
          <a:p>
            <a:pPr algn="ctr"/>
            <a:r>
              <a:rPr lang="en-US" sz="1200" i="1" dirty="0" smtClean="0"/>
              <a:t>ftp</a:t>
            </a:r>
            <a:r>
              <a:rPr lang="en-US" sz="1200" i="1" dirty="0"/>
              <a:t>://sidads.colorado.edu/DATASETS/NOAA/G02186/kmz/</a:t>
            </a:r>
            <a:endParaRPr lang="en-US" sz="1200" i="1" dirty="0" smtClean="0"/>
          </a:p>
        </p:txBody>
      </p:sp>
      <p:sp>
        <p:nvSpPr>
          <p:cNvPr id="15" name="TextBox 14"/>
          <p:cNvSpPr txBox="1"/>
          <p:nvPr/>
        </p:nvSpPr>
        <p:spPr>
          <a:xfrm>
            <a:off x="6634160" y="3098822"/>
            <a:ext cx="1019175" cy="369332"/>
          </a:xfrm>
          <a:prstGeom prst="rect">
            <a:avLst/>
          </a:prstGeom>
          <a:noFill/>
        </p:spPr>
        <p:txBody>
          <a:bodyPr wrap="square" rtlCol="0">
            <a:spAutoFit/>
          </a:bodyPr>
          <a:lstStyle/>
          <a:p>
            <a:pPr algn="ctr"/>
            <a:r>
              <a:rPr lang="en-US" b="1" i="1" dirty="0" smtClean="0"/>
              <a:t>2016</a:t>
            </a:r>
            <a:endParaRPr lang="en-US" i="1" dirty="0" smtClean="0"/>
          </a:p>
        </p:txBody>
      </p:sp>
      <p:sp>
        <p:nvSpPr>
          <p:cNvPr id="16" name="TextBox 15"/>
          <p:cNvSpPr txBox="1"/>
          <p:nvPr/>
        </p:nvSpPr>
        <p:spPr>
          <a:xfrm>
            <a:off x="8293888" y="4325424"/>
            <a:ext cx="1019175" cy="369332"/>
          </a:xfrm>
          <a:prstGeom prst="rect">
            <a:avLst/>
          </a:prstGeom>
          <a:noFill/>
        </p:spPr>
        <p:txBody>
          <a:bodyPr wrap="square" rtlCol="0">
            <a:spAutoFit/>
          </a:bodyPr>
          <a:lstStyle/>
          <a:p>
            <a:pPr algn="ctr"/>
            <a:r>
              <a:rPr lang="en-US" b="1" i="1" dirty="0" smtClean="0"/>
              <a:t>2017</a:t>
            </a:r>
            <a:endParaRPr lang="en-US" i="1" dirty="0" smtClean="0"/>
          </a:p>
        </p:txBody>
      </p:sp>
      <p:sp>
        <p:nvSpPr>
          <p:cNvPr id="17" name="TextBox 16"/>
          <p:cNvSpPr txBox="1"/>
          <p:nvPr/>
        </p:nvSpPr>
        <p:spPr>
          <a:xfrm>
            <a:off x="7946227" y="3210979"/>
            <a:ext cx="1019175" cy="369332"/>
          </a:xfrm>
          <a:prstGeom prst="rect">
            <a:avLst/>
          </a:prstGeom>
          <a:noFill/>
        </p:spPr>
        <p:txBody>
          <a:bodyPr wrap="square" rtlCol="0">
            <a:spAutoFit/>
          </a:bodyPr>
          <a:lstStyle/>
          <a:p>
            <a:pPr algn="ctr"/>
            <a:r>
              <a:rPr lang="en-US" b="1" i="1" dirty="0" smtClean="0"/>
              <a:t>2018</a:t>
            </a:r>
            <a:endParaRPr lang="en-US" i="1" dirty="0" smtClean="0"/>
          </a:p>
        </p:txBody>
      </p:sp>
      <p:sp>
        <p:nvSpPr>
          <p:cNvPr id="18" name="TextBox 17"/>
          <p:cNvSpPr txBox="1"/>
          <p:nvPr/>
        </p:nvSpPr>
        <p:spPr>
          <a:xfrm>
            <a:off x="10379302" y="3309761"/>
            <a:ext cx="1812697" cy="1477328"/>
          </a:xfrm>
          <a:prstGeom prst="rect">
            <a:avLst/>
          </a:prstGeom>
          <a:noFill/>
        </p:spPr>
        <p:txBody>
          <a:bodyPr wrap="square" rtlCol="0">
            <a:spAutoFit/>
          </a:bodyPr>
          <a:lstStyle/>
          <a:p>
            <a:pPr algn="ctr"/>
            <a:r>
              <a:rPr lang="en-US" b="1" dirty="0" smtClean="0"/>
              <a:t>MASIE </a:t>
            </a:r>
          </a:p>
          <a:p>
            <a:pPr algn="ctr"/>
            <a:r>
              <a:rPr lang="en-US" b="1" dirty="0" smtClean="0"/>
              <a:t>Shown for March 17 of 2016, 2017,</a:t>
            </a:r>
          </a:p>
          <a:p>
            <a:pPr algn="ctr"/>
            <a:r>
              <a:rPr lang="en-US" b="1" dirty="0" smtClean="0"/>
              <a:t>and 2018</a:t>
            </a:r>
          </a:p>
        </p:txBody>
      </p:sp>
    </p:spTree>
    <p:extLst>
      <p:ext uri="{BB962C8B-B14F-4D97-AF65-F5344CB8AC3E}">
        <p14:creationId xmlns:p14="http://schemas.microsoft.com/office/powerpoint/2010/main" val="302665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xit" presetSubtype="0" fill="hold" grpId="3"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0"/>
                                        </p:tgtEl>
                                        <p:attrNameLst>
                                          <p:attrName>style.visibility</p:attrName>
                                        </p:attrNameLst>
                                      </p:cBhvr>
                                      <p:to>
                                        <p:strVal val="visible"/>
                                      </p:to>
                                    </p:set>
                                  </p:childTnLst>
                                </p:cTn>
                              </p:par>
                              <p:par>
                                <p:cTn id="41" presetID="1" presetClass="entr" presetSubtype="0" fill="hold" grpId="4"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15" grpId="2"/>
      <p:bldP spid="15" grpId="3"/>
      <p:bldP spid="15" grpId="4"/>
      <p:bldP spid="16" grpId="0"/>
      <p:bldP spid="16" grpId="1"/>
      <p:bldP spid="16" grpId="2"/>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98738"/>
            <a:ext cx="10972800" cy="1143000"/>
          </a:xfrm>
        </p:spPr>
        <p:txBody>
          <a:bodyPr/>
          <a:lstStyle/>
          <a:p>
            <a:r>
              <a:rPr lang="en-US" dirty="0" smtClean="0"/>
              <a:t>ITAE Assets Slide</a:t>
            </a:r>
            <a:endParaRPr lang="en-US" dirty="0"/>
          </a:p>
        </p:txBody>
      </p:sp>
    </p:spTree>
    <p:extLst>
      <p:ext uri="{BB962C8B-B14F-4D97-AF65-F5344CB8AC3E}">
        <p14:creationId xmlns:p14="http://schemas.microsoft.com/office/powerpoint/2010/main" val="39012387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96541" y="73519"/>
            <a:ext cx="11122617" cy="1090288"/>
          </a:xfrm>
        </p:spPr>
        <p:txBody>
          <a:bodyPr>
            <a:noAutofit/>
          </a:bodyPr>
          <a:lstStyle/>
          <a:p>
            <a:pPr algn="l"/>
            <a:r>
              <a:rPr lang="en-US" sz="3200" dirty="0" smtClean="0"/>
              <a:t>“</a:t>
            </a:r>
            <a:r>
              <a:rPr lang="en-US" sz="3200" i="1" dirty="0" smtClean="0"/>
              <a:t>The </a:t>
            </a:r>
            <a:r>
              <a:rPr lang="en-US" sz="3200" i="1" dirty="0"/>
              <a:t>most notable aspect of the 2017 to 2018 winter ice extent was the persistently low ice extent in the Bering </a:t>
            </a:r>
            <a:r>
              <a:rPr lang="en-US" sz="3200" i="1" dirty="0" smtClean="0"/>
              <a:t>Sea.</a:t>
            </a:r>
            <a:r>
              <a:rPr lang="en-US" sz="3200" dirty="0" smtClean="0"/>
              <a:t>”</a:t>
            </a:r>
            <a:endParaRPr lang="en-US" sz="3200" dirty="0"/>
          </a:p>
        </p:txBody>
      </p:sp>
      <p:pic>
        <p:nvPicPr>
          <p:cNvPr id="1030" name="Picture 6" descr="C:\Users\langis\Desktop\2016 and 2017 and 2018 May 17.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81025" y="1523255"/>
            <a:ext cx="3790950" cy="46018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26256" y="6129138"/>
            <a:ext cx="3900487" cy="646331"/>
          </a:xfrm>
          <a:prstGeom prst="rect">
            <a:avLst/>
          </a:prstGeom>
          <a:noFill/>
        </p:spPr>
        <p:txBody>
          <a:bodyPr wrap="square" rtlCol="0">
            <a:spAutoFit/>
          </a:bodyPr>
          <a:lstStyle/>
          <a:p>
            <a:pPr algn="ctr"/>
            <a:r>
              <a:rPr lang="en-US" sz="1200" b="1" i="1" dirty="0" err="1"/>
              <a:t>Multisensor</a:t>
            </a:r>
            <a:r>
              <a:rPr lang="en-US" sz="1200" b="1" i="1" dirty="0"/>
              <a:t> Analyzed Sea Ice </a:t>
            </a:r>
            <a:r>
              <a:rPr lang="en-US" sz="1200" b="1" i="1" dirty="0" smtClean="0"/>
              <a:t>Extent</a:t>
            </a:r>
          </a:p>
          <a:p>
            <a:pPr algn="ctr"/>
            <a:r>
              <a:rPr lang="en-US" sz="1200" i="1" dirty="0" smtClean="0"/>
              <a:t>Imagery courtesy of NASA NSIDC DAAC</a:t>
            </a:r>
          </a:p>
          <a:p>
            <a:pPr algn="ctr"/>
            <a:r>
              <a:rPr lang="en-US" sz="1200" i="1" dirty="0" smtClean="0"/>
              <a:t>ftp</a:t>
            </a:r>
            <a:r>
              <a:rPr lang="en-US" sz="1200" i="1" dirty="0"/>
              <a:t>://sidads.colorado.edu/DATASETS/NOAA/G02186/kmz/</a:t>
            </a:r>
            <a:endParaRPr lang="en-US" sz="1200" i="1" dirty="0" smtClean="0"/>
          </a:p>
        </p:txBody>
      </p:sp>
      <p:sp>
        <p:nvSpPr>
          <p:cNvPr id="15" name="TextBox 14"/>
          <p:cNvSpPr txBox="1"/>
          <p:nvPr/>
        </p:nvSpPr>
        <p:spPr>
          <a:xfrm>
            <a:off x="547685" y="3098821"/>
            <a:ext cx="1019175" cy="369332"/>
          </a:xfrm>
          <a:prstGeom prst="rect">
            <a:avLst/>
          </a:prstGeom>
          <a:noFill/>
        </p:spPr>
        <p:txBody>
          <a:bodyPr wrap="square" rtlCol="0">
            <a:spAutoFit/>
          </a:bodyPr>
          <a:lstStyle/>
          <a:p>
            <a:pPr algn="ctr"/>
            <a:r>
              <a:rPr lang="en-US" b="1" i="1" dirty="0" smtClean="0"/>
              <a:t>2016</a:t>
            </a:r>
            <a:endParaRPr lang="en-US" i="1" dirty="0" smtClean="0"/>
          </a:p>
        </p:txBody>
      </p:sp>
      <p:sp>
        <p:nvSpPr>
          <p:cNvPr id="16" name="TextBox 15"/>
          <p:cNvSpPr txBox="1"/>
          <p:nvPr/>
        </p:nvSpPr>
        <p:spPr>
          <a:xfrm>
            <a:off x="2207413" y="4325423"/>
            <a:ext cx="1019175" cy="369332"/>
          </a:xfrm>
          <a:prstGeom prst="rect">
            <a:avLst/>
          </a:prstGeom>
          <a:noFill/>
        </p:spPr>
        <p:txBody>
          <a:bodyPr wrap="square" rtlCol="0">
            <a:spAutoFit/>
          </a:bodyPr>
          <a:lstStyle/>
          <a:p>
            <a:pPr algn="ctr"/>
            <a:r>
              <a:rPr lang="en-US" b="1" i="1" dirty="0" smtClean="0"/>
              <a:t>2017</a:t>
            </a:r>
            <a:endParaRPr lang="en-US" i="1" dirty="0" smtClean="0"/>
          </a:p>
        </p:txBody>
      </p:sp>
      <p:sp>
        <p:nvSpPr>
          <p:cNvPr id="17" name="TextBox 16"/>
          <p:cNvSpPr txBox="1"/>
          <p:nvPr/>
        </p:nvSpPr>
        <p:spPr>
          <a:xfrm>
            <a:off x="1859752" y="3210978"/>
            <a:ext cx="1019175" cy="369332"/>
          </a:xfrm>
          <a:prstGeom prst="rect">
            <a:avLst/>
          </a:prstGeom>
          <a:noFill/>
        </p:spPr>
        <p:txBody>
          <a:bodyPr wrap="square" rtlCol="0">
            <a:spAutoFit/>
          </a:bodyPr>
          <a:lstStyle/>
          <a:p>
            <a:pPr algn="ctr"/>
            <a:r>
              <a:rPr lang="en-US" b="1" i="1" dirty="0" smtClean="0"/>
              <a:t>2018</a:t>
            </a:r>
            <a:endParaRPr lang="en-US" i="1" dirty="0" smtClean="0"/>
          </a:p>
        </p:txBody>
      </p:sp>
      <p:pic>
        <p:nvPicPr>
          <p:cNvPr id="2050" name="Picture 2" descr="C:\Users\langis\Desktop\r00_Northern_Hemisphere_ts_4km.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47575" y="1234828"/>
            <a:ext cx="4977599" cy="26598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1" name="Picture 3" descr="C:\Users\langis\Desktop\r12_Bering_Sea_ts_4km.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947574" y="4009422"/>
            <a:ext cx="4977599" cy="26688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V="1">
            <a:off x="7198518" y="4248150"/>
            <a:ext cx="0" cy="220415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039225" y="626455"/>
            <a:ext cx="2990850" cy="461665"/>
          </a:xfrm>
          <a:prstGeom prst="rect">
            <a:avLst/>
          </a:prstGeom>
          <a:noFill/>
        </p:spPr>
        <p:txBody>
          <a:bodyPr wrap="square" rtlCol="0">
            <a:spAutoFit/>
          </a:bodyPr>
          <a:lstStyle/>
          <a:p>
            <a:r>
              <a:rPr lang="en-US" sz="1200" i="1" dirty="0" smtClean="0"/>
              <a:t>National Snow and Ice Data Center</a:t>
            </a:r>
          </a:p>
          <a:p>
            <a:r>
              <a:rPr lang="en-US" sz="1200" i="1" dirty="0" smtClean="0"/>
              <a:t>Artic Sea Ice News &amp; Analysis (April 4, 2018)</a:t>
            </a:r>
          </a:p>
        </p:txBody>
      </p:sp>
    </p:spTree>
    <p:extLst>
      <p:ext uri="{BB962C8B-B14F-4D97-AF65-F5344CB8AC3E}">
        <p14:creationId xmlns:p14="http://schemas.microsoft.com/office/powerpoint/2010/main" val="39978644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778" y="1526305"/>
            <a:ext cx="5181554" cy="4036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3" y="1526306"/>
            <a:ext cx="5934219" cy="403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04800" y="203110"/>
            <a:ext cx="10972800" cy="1143000"/>
          </a:xfrm>
        </p:spPr>
        <p:txBody>
          <a:bodyPr>
            <a:normAutofit/>
          </a:bodyPr>
          <a:lstStyle/>
          <a:p>
            <a:pPr algn="l"/>
            <a:r>
              <a:rPr lang="en-US" sz="3200" dirty="0" smtClean="0"/>
              <a:t>Ice extent never reached the 2017 deployment site, but 4 of 5 buoys surfaced in open water and provided quality data.</a:t>
            </a:r>
            <a:endParaRPr lang="en-US" sz="3200" dirty="0"/>
          </a:p>
        </p:txBody>
      </p:sp>
      <p:pic>
        <p:nvPicPr>
          <p:cNvPr id="308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781" y="1526304"/>
            <a:ext cx="5181554" cy="4036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5781" y="1526306"/>
            <a:ext cx="5181555" cy="4036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8"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3" y="1526304"/>
            <a:ext cx="5934218" cy="403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2" y="1526306"/>
            <a:ext cx="5934219" cy="4036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3" y="1526307"/>
            <a:ext cx="5934219" cy="403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5777" y="1526304"/>
            <a:ext cx="5181555" cy="4036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42903" y="5891771"/>
            <a:ext cx="7356174" cy="461665"/>
          </a:xfrm>
          <a:prstGeom prst="rect">
            <a:avLst/>
          </a:prstGeom>
          <a:noFill/>
        </p:spPr>
        <p:txBody>
          <a:bodyPr wrap="square" rtlCol="0">
            <a:spAutoFit/>
          </a:bodyPr>
          <a:lstStyle/>
          <a:p>
            <a:r>
              <a:rPr lang="en-US" sz="2400" dirty="0" smtClean="0"/>
              <a:t>Release Dates: </a:t>
            </a:r>
            <a:r>
              <a:rPr lang="en-US" sz="2400" dirty="0" smtClean="0">
                <a:solidFill>
                  <a:srgbClr val="FF0000"/>
                </a:solidFill>
              </a:rPr>
              <a:t>Feb 20</a:t>
            </a:r>
            <a:r>
              <a:rPr lang="en-US" sz="2400" dirty="0" smtClean="0"/>
              <a:t>, Mar 1, Mar 5, Mar 10, Mar 15 </a:t>
            </a:r>
          </a:p>
        </p:txBody>
      </p:sp>
    </p:spTree>
    <p:extLst>
      <p:ext uri="{BB962C8B-B14F-4D97-AF65-F5344CB8AC3E}">
        <p14:creationId xmlns:p14="http://schemas.microsoft.com/office/powerpoint/2010/main" val="219432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3110"/>
            <a:ext cx="10972800" cy="1143000"/>
          </a:xfrm>
        </p:spPr>
        <p:txBody>
          <a:bodyPr>
            <a:normAutofit/>
          </a:bodyPr>
          <a:lstStyle/>
          <a:p>
            <a:pPr algn="l"/>
            <a:r>
              <a:rPr lang="en-US" sz="3200" dirty="0" smtClean="0"/>
              <a:t>Ice extent never reached the 2017 deployment site, but 4 of 5 buoys surfaced in open water and provided quality data.</a:t>
            </a:r>
            <a:endParaRPr lang="en-US" sz="3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55" y="1733550"/>
            <a:ext cx="6036845" cy="385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750" y="1733550"/>
            <a:ext cx="5653735" cy="385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2994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7225" y="4343400"/>
            <a:ext cx="4064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Rectangle 14"/>
          <p:cNvSpPr/>
          <p:nvPr/>
        </p:nvSpPr>
        <p:spPr>
          <a:xfrm>
            <a:off x="555625" y="6096003"/>
            <a:ext cx="914400" cy="114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2" name="TextBox 11"/>
          <p:cNvSpPr txBox="1"/>
          <p:nvPr/>
        </p:nvSpPr>
        <p:spPr>
          <a:xfrm>
            <a:off x="241299" y="114302"/>
            <a:ext cx="10972800" cy="1077218"/>
          </a:xfrm>
          <a:prstGeom prst="rect">
            <a:avLst/>
          </a:prstGeom>
          <a:noFill/>
        </p:spPr>
        <p:txBody>
          <a:bodyPr wrap="square" rtlCol="0">
            <a:spAutoFit/>
          </a:bodyPr>
          <a:lstStyle/>
          <a:p>
            <a:pPr defTabSz="914400"/>
            <a:r>
              <a:rPr lang="en-US" sz="3200" dirty="0" smtClean="0">
                <a:solidFill>
                  <a:prstClr val="black"/>
                </a:solidFill>
              </a:rPr>
              <a:t>The 3</a:t>
            </a:r>
            <a:r>
              <a:rPr lang="en-US" sz="3200" baseline="30000" dirty="0" smtClean="0">
                <a:solidFill>
                  <a:prstClr val="black"/>
                </a:solidFill>
              </a:rPr>
              <a:t>rd</a:t>
            </a:r>
            <a:r>
              <a:rPr lang="en-US" sz="3200" dirty="0" smtClean="0">
                <a:solidFill>
                  <a:prstClr val="black"/>
                </a:solidFill>
              </a:rPr>
              <a:t> generation of Pop-Up Buoys will integrate additional sensors, including a camera and an optional fluorometer.</a:t>
            </a:r>
            <a:endParaRPr lang="en-US" sz="3200" dirty="0">
              <a:solidFill>
                <a:prstClr val="black"/>
              </a:solidFill>
            </a:endParaRPr>
          </a:p>
        </p:txBody>
      </p:sp>
      <p:sp>
        <p:nvSpPr>
          <p:cNvPr id="16" name="TextBox 15"/>
          <p:cNvSpPr txBox="1"/>
          <p:nvPr/>
        </p:nvSpPr>
        <p:spPr>
          <a:xfrm>
            <a:off x="673255" y="4074514"/>
            <a:ext cx="3368519" cy="2585323"/>
          </a:xfrm>
          <a:prstGeom prst="rect">
            <a:avLst/>
          </a:prstGeom>
          <a:noFill/>
          <a:ln>
            <a:solidFill>
              <a:schemeClr val="tx1"/>
            </a:solidFill>
          </a:ln>
        </p:spPr>
        <p:txBody>
          <a:bodyPr wrap="square" rtlCol="0">
            <a:spAutoFit/>
          </a:bodyPr>
          <a:lstStyle/>
          <a:p>
            <a:pPr algn="ctr"/>
            <a:r>
              <a:rPr lang="en-US" b="1" u="sng" dirty="0" smtClean="0"/>
              <a:t>Camera</a:t>
            </a:r>
            <a:endParaRPr lang="en-US" b="1" dirty="0" smtClean="0"/>
          </a:p>
          <a:p>
            <a:r>
              <a:rPr lang="en-US" dirty="0" smtClean="0"/>
              <a:t>Unit:</a:t>
            </a:r>
            <a:r>
              <a:rPr lang="en-US" dirty="0"/>
              <a:t>			</a:t>
            </a:r>
            <a:endParaRPr lang="en-US" dirty="0" smtClean="0"/>
          </a:p>
          <a:p>
            <a:r>
              <a:rPr lang="en-US" dirty="0" smtClean="0"/>
              <a:t>	UCAM-III</a:t>
            </a:r>
          </a:p>
          <a:p>
            <a:r>
              <a:rPr lang="en-US" dirty="0"/>
              <a:t>Highlights </a:t>
            </a:r>
            <a:r>
              <a:rPr lang="en-US" dirty="0" smtClean="0"/>
              <a:t>: </a:t>
            </a:r>
            <a:r>
              <a:rPr lang="en-US" dirty="0"/>
              <a:t>			</a:t>
            </a:r>
          </a:p>
          <a:p>
            <a:r>
              <a:rPr lang="en-US" dirty="0" smtClean="0"/>
              <a:t>	Built-In JPEG Compression</a:t>
            </a:r>
          </a:p>
          <a:p>
            <a:r>
              <a:rPr lang="en-US" dirty="0"/>
              <a:t>	</a:t>
            </a:r>
            <a:r>
              <a:rPr lang="en-US" dirty="0" smtClean="0"/>
              <a:t>Low Resolution </a:t>
            </a:r>
          </a:p>
          <a:p>
            <a:r>
              <a:rPr lang="en-US" dirty="0"/>
              <a:t>	</a:t>
            </a:r>
            <a:r>
              <a:rPr lang="en-US" dirty="0" smtClean="0"/>
              <a:t>Full Color</a:t>
            </a:r>
          </a:p>
          <a:p>
            <a:r>
              <a:rPr lang="en-US" dirty="0" smtClean="0"/>
              <a:t>Cost:</a:t>
            </a:r>
          </a:p>
          <a:p>
            <a:r>
              <a:rPr lang="en-US" dirty="0" smtClean="0"/>
              <a:t>	$49</a:t>
            </a:r>
            <a:endParaRPr lang="en-US" dirty="0"/>
          </a:p>
        </p:txBody>
      </p:sp>
      <p:sp>
        <p:nvSpPr>
          <p:cNvPr id="18" name="TextBox 17"/>
          <p:cNvSpPr txBox="1"/>
          <p:nvPr/>
        </p:nvSpPr>
        <p:spPr>
          <a:xfrm>
            <a:off x="7514541" y="4074513"/>
            <a:ext cx="3665085" cy="2585323"/>
          </a:xfrm>
          <a:prstGeom prst="rect">
            <a:avLst/>
          </a:prstGeom>
          <a:noFill/>
          <a:ln>
            <a:solidFill>
              <a:schemeClr val="tx1"/>
            </a:solidFill>
          </a:ln>
        </p:spPr>
        <p:txBody>
          <a:bodyPr wrap="square" rtlCol="0">
            <a:spAutoFit/>
          </a:bodyPr>
          <a:lstStyle/>
          <a:p>
            <a:pPr algn="ctr"/>
            <a:r>
              <a:rPr lang="en-US" b="1" u="sng" dirty="0" smtClean="0"/>
              <a:t>Fluorometer</a:t>
            </a:r>
            <a:endParaRPr lang="en-US" b="1" dirty="0"/>
          </a:p>
          <a:p>
            <a:r>
              <a:rPr lang="en-US" dirty="0"/>
              <a:t>Unit:			</a:t>
            </a:r>
          </a:p>
          <a:p>
            <a:r>
              <a:rPr lang="en-US" dirty="0"/>
              <a:t>	</a:t>
            </a:r>
            <a:r>
              <a:rPr lang="en-US" dirty="0" smtClean="0"/>
              <a:t>Turner Cyclops</a:t>
            </a:r>
            <a:endParaRPr lang="en-US" dirty="0"/>
          </a:p>
          <a:p>
            <a:r>
              <a:rPr lang="en-US" dirty="0"/>
              <a:t>Highlights: 	</a:t>
            </a:r>
          </a:p>
          <a:p>
            <a:r>
              <a:rPr lang="en-US" dirty="0"/>
              <a:t>	</a:t>
            </a:r>
            <a:r>
              <a:rPr lang="en-US" dirty="0" smtClean="0"/>
              <a:t>Simple Calibration</a:t>
            </a:r>
          </a:p>
          <a:p>
            <a:r>
              <a:rPr lang="en-US" dirty="0" smtClean="0"/>
              <a:t>	Chlorophyll  Range </a:t>
            </a:r>
            <a:r>
              <a:rPr lang="el-GR" dirty="0" smtClean="0"/>
              <a:t>0-500 </a:t>
            </a:r>
            <a:r>
              <a:rPr lang="el-GR" dirty="0"/>
              <a:t>μ</a:t>
            </a:r>
            <a:r>
              <a:rPr lang="en-US" dirty="0" smtClean="0"/>
              <a:t>g/L</a:t>
            </a:r>
          </a:p>
          <a:p>
            <a:r>
              <a:rPr lang="en-US" dirty="0" smtClean="0"/>
              <a:t>	</a:t>
            </a:r>
            <a:r>
              <a:rPr lang="en-US" dirty="0"/>
              <a:t>Linearity: </a:t>
            </a:r>
            <a:r>
              <a:rPr lang="en-US" dirty="0" smtClean="0"/>
              <a:t>0.99R</a:t>
            </a:r>
            <a:r>
              <a:rPr lang="en-US" baseline="30000" dirty="0" smtClean="0"/>
              <a:t>2</a:t>
            </a:r>
          </a:p>
          <a:p>
            <a:r>
              <a:rPr lang="en-US" dirty="0" smtClean="0"/>
              <a:t>Cost</a:t>
            </a:r>
            <a:r>
              <a:rPr lang="en-US" dirty="0"/>
              <a:t>:</a:t>
            </a:r>
          </a:p>
          <a:p>
            <a:r>
              <a:rPr lang="en-US" dirty="0"/>
              <a:t>	</a:t>
            </a:r>
            <a:r>
              <a:rPr lang="en-US" dirty="0" smtClean="0">
                <a:solidFill>
                  <a:srgbClr val="FF0000"/>
                </a:solidFill>
              </a:rPr>
              <a:t>$1460</a:t>
            </a:r>
            <a:endParaRPr lang="en-US" dirty="0">
              <a:solidFill>
                <a:srgbClr val="FF0000"/>
              </a:solidFill>
            </a:endParaRPr>
          </a:p>
        </p:txBody>
      </p:sp>
      <p:pic>
        <p:nvPicPr>
          <p:cNvPr id="19" name="Picture 18"/>
          <p:cNvPicPr/>
          <p:nvPr/>
        </p:nvPicPr>
        <p:blipFill rotWithShape="1">
          <a:blip r:embed="rId3">
            <a:extLst>
              <a:ext uri="{28A0092B-C50C-407E-A947-70E740481C1C}">
                <a14:useLocalDpi xmlns:a14="http://schemas.microsoft.com/office/drawing/2010/main" val="0"/>
              </a:ext>
            </a:extLst>
          </a:blip>
          <a:srcRect/>
          <a:stretch/>
        </p:blipFill>
        <p:spPr>
          <a:xfrm>
            <a:off x="2200112" y="1493563"/>
            <a:ext cx="1766769" cy="2118274"/>
          </a:xfrm>
          <a:prstGeom prst="rect">
            <a:avLst/>
          </a:prstGeom>
          <a:ln>
            <a:solidFill>
              <a:schemeClr val="tx1"/>
            </a:solidFill>
          </a:ln>
        </p:spPr>
      </p:pic>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329" t="1487" r="5190" b="12798"/>
          <a:stretch/>
        </p:blipFill>
        <p:spPr bwMode="auto">
          <a:xfrm>
            <a:off x="698500" y="1272487"/>
            <a:ext cx="1199565" cy="11144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7493" r="4740"/>
          <a:stretch/>
        </p:blipFill>
        <p:spPr bwMode="auto">
          <a:xfrm>
            <a:off x="698500" y="2552700"/>
            <a:ext cx="1199565" cy="12622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descr="\\pesto\oerd\langis\Pop-up\Gen 3 (Rev 5) (2017-2018)\Sensors\uCAM-III - Camera\Image Examples\index.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699" y="1167722"/>
            <a:ext cx="1524000" cy="1219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5" name="Picture 5" descr="\\pesto\oerd\langis\Pop-up\Gen 3 (Rev 5) (2017-2018)\Sensors\uCAM-III - Camera\Image Examples\fe9dcbffeec59f9fea8a4ec5671c85aa--oso-polar-polar-bear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3699" y="2473275"/>
            <a:ext cx="1524000" cy="1219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pesto\oerd\langis\Pop-up\Gen 3 (Rev 5) (2017-2018)\Sensors\uCAM-III - Camera\Image Examples\160_F_180689578_EmtmpPlYolaUzcH1ostDT92kUeOerCQv.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3699" y="3814960"/>
            <a:ext cx="1524000" cy="1219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7" name="Picture 7" descr="F:\CAMTEST.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6099" y="5105400"/>
            <a:ext cx="1219200" cy="152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99" name="Picture 3" descr="C:\Users\langis\Downloads\IMG_7007.JPG"/>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rot="5400000">
            <a:off x="8041676" y="1393841"/>
            <a:ext cx="2610813" cy="25275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9759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41299" y="114302"/>
            <a:ext cx="11198226" cy="1077218"/>
          </a:xfrm>
          <a:prstGeom prst="rect">
            <a:avLst/>
          </a:prstGeom>
          <a:noFill/>
        </p:spPr>
        <p:txBody>
          <a:bodyPr wrap="square" rtlCol="0">
            <a:spAutoFit/>
          </a:bodyPr>
          <a:lstStyle/>
          <a:p>
            <a:pPr defTabSz="914400"/>
            <a:r>
              <a:rPr lang="en-US" sz="3200" dirty="0" smtClean="0">
                <a:solidFill>
                  <a:prstClr val="black"/>
                </a:solidFill>
              </a:rPr>
              <a:t>The major challenge in making additional improvements is finding equipment with the right balance between cost and utility.  </a:t>
            </a:r>
            <a:endParaRPr lang="en-US" sz="3200" dirty="0">
              <a:solidFill>
                <a:prstClr val="black"/>
              </a:solidFill>
            </a:endParaRPr>
          </a:p>
        </p:txBody>
      </p:sp>
      <p:sp>
        <p:nvSpPr>
          <p:cNvPr id="17" name="TextBox 16"/>
          <p:cNvSpPr txBox="1"/>
          <p:nvPr/>
        </p:nvSpPr>
        <p:spPr>
          <a:xfrm>
            <a:off x="691493" y="4929425"/>
            <a:ext cx="3152774" cy="923330"/>
          </a:xfrm>
          <a:prstGeom prst="rect">
            <a:avLst/>
          </a:prstGeom>
          <a:noFill/>
        </p:spPr>
        <p:txBody>
          <a:bodyPr wrap="square" rtlCol="0">
            <a:spAutoFit/>
          </a:bodyPr>
          <a:lstStyle/>
          <a:p>
            <a:r>
              <a:rPr lang="en-US" dirty="0" smtClean="0"/>
              <a:t>SST Probe?</a:t>
            </a:r>
          </a:p>
          <a:p>
            <a:pPr marL="285750" indent="-285750">
              <a:buFont typeface="Wingdings" panose="05000000000000000000" pitchFamily="2" charset="2"/>
              <a:buChar char="Ø"/>
            </a:pPr>
            <a:r>
              <a:rPr lang="en-US" dirty="0" smtClean="0"/>
              <a:t>Very few reporting stations in Arctic regions</a:t>
            </a:r>
          </a:p>
        </p:txBody>
      </p:sp>
      <p:sp>
        <p:nvSpPr>
          <p:cNvPr id="20" name="TextBox 19"/>
          <p:cNvSpPr txBox="1"/>
          <p:nvPr/>
        </p:nvSpPr>
        <p:spPr>
          <a:xfrm>
            <a:off x="8474152" y="4917974"/>
            <a:ext cx="3016095" cy="1754326"/>
          </a:xfrm>
          <a:prstGeom prst="rect">
            <a:avLst/>
          </a:prstGeom>
          <a:noFill/>
        </p:spPr>
        <p:txBody>
          <a:bodyPr wrap="square" rtlCol="0">
            <a:spAutoFit/>
          </a:bodyPr>
          <a:lstStyle/>
          <a:p>
            <a:r>
              <a:rPr lang="en-US" dirty="0" smtClean="0"/>
              <a:t>Other sensors???</a:t>
            </a:r>
          </a:p>
          <a:p>
            <a:pPr marL="285750" indent="-285750">
              <a:buFont typeface="Wingdings" panose="05000000000000000000" pitchFamily="2" charset="2"/>
              <a:buChar char="Ø"/>
            </a:pPr>
            <a:r>
              <a:rPr lang="en-US" dirty="0" smtClean="0"/>
              <a:t>Oxygen?</a:t>
            </a:r>
          </a:p>
          <a:p>
            <a:pPr marL="285750" indent="-285750">
              <a:buFont typeface="Wingdings" panose="05000000000000000000" pitchFamily="2" charset="2"/>
              <a:buChar char="Ø"/>
            </a:pPr>
            <a:r>
              <a:rPr lang="en-US" dirty="0" smtClean="0"/>
              <a:t>Inexpensive Fluorometer?</a:t>
            </a:r>
          </a:p>
          <a:p>
            <a:endParaRPr lang="en-US" dirty="0" smtClean="0"/>
          </a:p>
          <a:p>
            <a:r>
              <a:rPr lang="en-US" dirty="0" smtClean="0"/>
              <a:t>Smart Release?</a:t>
            </a:r>
          </a:p>
          <a:p>
            <a:pPr marL="285750" indent="-285750">
              <a:buFont typeface="Wingdings" panose="05000000000000000000" pitchFamily="2" charset="2"/>
              <a:buChar char="Ø"/>
            </a:pPr>
            <a:r>
              <a:rPr lang="en-US" dirty="0" smtClean="0"/>
              <a:t>Temperature Threshold?</a:t>
            </a:r>
          </a:p>
        </p:txBody>
      </p:sp>
      <p:sp>
        <p:nvSpPr>
          <p:cNvPr id="21" name="TextBox 20"/>
          <p:cNvSpPr txBox="1"/>
          <p:nvPr/>
        </p:nvSpPr>
        <p:spPr>
          <a:xfrm>
            <a:off x="4642003" y="4929425"/>
            <a:ext cx="3130395" cy="923330"/>
          </a:xfrm>
          <a:prstGeom prst="rect">
            <a:avLst/>
          </a:prstGeom>
          <a:noFill/>
        </p:spPr>
        <p:txBody>
          <a:bodyPr wrap="square" rtlCol="0">
            <a:spAutoFit/>
          </a:bodyPr>
          <a:lstStyle/>
          <a:p>
            <a:r>
              <a:rPr lang="en-US" dirty="0" smtClean="0"/>
              <a:t>Improved Release Mechanism?</a:t>
            </a:r>
          </a:p>
          <a:p>
            <a:pPr marL="285750" indent="-285750">
              <a:buFont typeface="Wingdings" panose="05000000000000000000" pitchFamily="2" charset="2"/>
              <a:buChar char="Ø"/>
            </a:pPr>
            <a:r>
              <a:rPr lang="en-US" dirty="0" smtClean="0"/>
              <a:t>170 Day Limit on Current Release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6" y="1616947"/>
            <a:ext cx="3640408" cy="28217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1026356" y="4438650"/>
            <a:ext cx="2483048" cy="276999"/>
          </a:xfrm>
          <a:prstGeom prst="rect">
            <a:avLst/>
          </a:prstGeom>
          <a:noFill/>
        </p:spPr>
        <p:txBody>
          <a:bodyPr wrap="square" rtlCol="0">
            <a:spAutoFit/>
          </a:bodyPr>
          <a:lstStyle/>
          <a:p>
            <a:pPr algn="ctr"/>
            <a:r>
              <a:rPr lang="en-US" sz="1200" i="1" dirty="0" err="1" smtClean="0"/>
              <a:t>Reverdin</a:t>
            </a:r>
            <a:r>
              <a:rPr lang="en-US" sz="1200" i="1" dirty="0" smtClean="0"/>
              <a:t> et al , August 2013</a:t>
            </a:r>
          </a:p>
        </p:txBody>
      </p:sp>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971" r="10561"/>
          <a:stretch/>
        </p:blipFill>
        <p:spPr bwMode="auto">
          <a:xfrm>
            <a:off x="4594377" y="1616945"/>
            <a:ext cx="3225648" cy="28217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ction Button: Help 2">
            <a:hlinkClick r:id="" action="ppaction://noaction" highlightClick="1"/>
          </p:cNvPr>
          <p:cNvSpPr/>
          <p:nvPr/>
        </p:nvSpPr>
        <p:spPr>
          <a:xfrm>
            <a:off x="8474152" y="1616947"/>
            <a:ext cx="2965373" cy="2821703"/>
          </a:xfrm>
          <a:prstGeom prst="actionButtonHelp">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4803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5" name="Action Button: Help 4">
            <a:hlinkClick r:id="" action="ppaction://noaction" highlightClick="1"/>
          </p:cNvPr>
          <p:cNvSpPr/>
          <p:nvPr/>
        </p:nvSpPr>
        <p:spPr>
          <a:xfrm>
            <a:off x="4651452" y="2277347"/>
            <a:ext cx="2965373" cy="2821703"/>
          </a:xfrm>
          <a:prstGeom prst="actionButtonHelp">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674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50813"/>
            <a:ext cx="10839450" cy="735012"/>
          </a:xfrm>
        </p:spPr>
        <p:txBody>
          <a:bodyPr>
            <a:normAutofit/>
          </a:bodyPr>
          <a:lstStyle/>
          <a:p>
            <a:pPr algn="l"/>
            <a:r>
              <a:rPr lang="en-US" sz="3200" dirty="0"/>
              <a:t>Acknowledgements</a:t>
            </a:r>
          </a:p>
        </p:txBody>
      </p:sp>
      <p:sp>
        <p:nvSpPr>
          <p:cNvPr id="3" name="Content Placeholder 2"/>
          <p:cNvSpPr txBox="1">
            <a:spLocks/>
          </p:cNvSpPr>
          <p:nvPr/>
        </p:nvSpPr>
        <p:spPr>
          <a:xfrm>
            <a:off x="540854" y="1195044"/>
            <a:ext cx="10972800" cy="389959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Funding for ITAE is provided by NOAA Research and the Pacific Marine Environmental Laboratory with in-kind support for the pop-up floats from Ecosystems and Fisheries-Oceanography Coordinated Investigations (NOAA/PMEL).</a:t>
            </a:r>
          </a:p>
          <a:p>
            <a:pPr marL="0" indent="0">
              <a:buNone/>
            </a:pPr>
            <a:endParaRPr lang="en-US" sz="2400" dirty="0"/>
          </a:p>
          <a:p>
            <a:pPr marL="0" indent="0">
              <a:buNone/>
            </a:pPr>
            <a:r>
              <a:rPr lang="en-US" sz="2400" dirty="0"/>
              <a:t>ITAE is a collaborative research effort by University of Washington (JISAO) and NOAA engineers and scientists at the Pacific Marine Environmental Lab (PMEL).</a:t>
            </a:r>
          </a:p>
          <a:p>
            <a:pPr marL="0" indent="0">
              <a:buNone/>
            </a:pPr>
            <a:endParaRPr lang="en-US" sz="2400" dirty="0"/>
          </a:p>
          <a:p>
            <a:pPr marL="0" indent="0">
              <a:buNone/>
            </a:pPr>
            <a:r>
              <a:rPr lang="en-US" sz="2400" dirty="0" smtClean="0"/>
              <a:t>Special thanks to Phyllis </a:t>
            </a:r>
            <a:r>
              <a:rPr lang="en-US" sz="2400" dirty="0" err="1" smtClean="0"/>
              <a:t>Stabeno</a:t>
            </a:r>
            <a:r>
              <a:rPr lang="en-US" sz="2400" dirty="0" smtClean="0"/>
              <a:t>, Calvin </a:t>
            </a:r>
            <a:r>
              <a:rPr lang="en-US" sz="2400" dirty="0" err="1" smtClean="0"/>
              <a:t>Mordy</a:t>
            </a:r>
            <a:r>
              <a:rPr lang="en-US" sz="2400" dirty="0" smtClean="0"/>
              <a:t>, Chris </a:t>
            </a:r>
            <a:r>
              <a:rPr lang="en-US" sz="2400" dirty="0" err="1" smtClean="0"/>
              <a:t>Meinig</a:t>
            </a:r>
            <a:r>
              <a:rPr lang="en-US" sz="2400" dirty="0" smtClean="0"/>
              <a:t>, EDD, and all others who helped contribute to this project.</a:t>
            </a:r>
            <a:endParaRPr lang="en-US" sz="2400"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028662" y="5094634"/>
            <a:ext cx="1703456" cy="1667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348" y="5375962"/>
            <a:ext cx="1645950" cy="1105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3458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50813"/>
            <a:ext cx="10839450" cy="735012"/>
          </a:xfrm>
        </p:spPr>
        <p:txBody>
          <a:bodyPr>
            <a:normAutofit/>
          </a:bodyPr>
          <a:lstStyle/>
          <a:p>
            <a:pPr algn="l"/>
            <a:r>
              <a:rPr lang="en-US" sz="3200" dirty="0" smtClean="0"/>
              <a:t>Outline</a:t>
            </a:r>
            <a:endParaRPr lang="en-US" sz="3200" dirty="0"/>
          </a:p>
        </p:txBody>
      </p:sp>
      <p:sp>
        <p:nvSpPr>
          <p:cNvPr id="3" name="Content Placeholder 2"/>
          <p:cNvSpPr txBox="1">
            <a:spLocks/>
          </p:cNvSpPr>
          <p:nvPr/>
        </p:nvSpPr>
        <p:spPr>
          <a:xfrm>
            <a:off x="514350" y="1301061"/>
            <a:ext cx="10972800" cy="389959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smtClean="0"/>
              <a:t>What are Pop-Up Buoys and why do we need them?</a:t>
            </a:r>
            <a:br>
              <a:rPr lang="en-US" sz="2400" dirty="0" smtClean="0"/>
            </a:br>
            <a:endParaRPr lang="en-US" sz="2400" dirty="0" smtClean="0"/>
          </a:p>
          <a:p>
            <a:pPr marL="0" indent="0">
              <a:buNone/>
            </a:pPr>
            <a:r>
              <a:rPr lang="en-US" sz="2400" dirty="0" smtClean="0"/>
              <a:t>Gen 1 - Satellite Tag Prototype and Results (2015)</a:t>
            </a:r>
            <a:br>
              <a:rPr lang="en-US" sz="2400" dirty="0" smtClean="0"/>
            </a:br>
            <a:endParaRPr lang="en-US" sz="2400" dirty="0" smtClean="0"/>
          </a:p>
          <a:p>
            <a:pPr marL="0" indent="0">
              <a:buNone/>
            </a:pPr>
            <a:r>
              <a:rPr lang="en-US" sz="2400" dirty="0" smtClean="0"/>
              <a:t>Gen 2 - In-House Development and Results (2016-2018)</a:t>
            </a:r>
            <a:br>
              <a:rPr lang="en-US" sz="2400" dirty="0" smtClean="0"/>
            </a:br>
            <a:endParaRPr lang="en-US" sz="2400" dirty="0" smtClean="0"/>
          </a:p>
          <a:p>
            <a:pPr marL="0" indent="0">
              <a:buNone/>
            </a:pPr>
            <a:r>
              <a:rPr lang="en-US" sz="2400" dirty="0" smtClean="0"/>
              <a:t>Gen 3 - On-going Developments and Challenges (2018 and beyond)</a:t>
            </a:r>
          </a:p>
        </p:txBody>
      </p:sp>
    </p:spTree>
    <p:extLst>
      <p:ext uri="{BB962C8B-B14F-4D97-AF65-F5344CB8AC3E}">
        <p14:creationId xmlns:p14="http://schemas.microsoft.com/office/powerpoint/2010/main" val="3044449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60338"/>
            <a:ext cx="10906125" cy="687387"/>
          </a:xfrm>
        </p:spPr>
        <p:txBody>
          <a:bodyPr>
            <a:normAutofit/>
          </a:bodyPr>
          <a:lstStyle/>
          <a:p>
            <a:pPr algn="l"/>
            <a:r>
              <a:rPr lang="en-US" sz="3200" dirty="0" smtClean="0"/>
              <a:t>What is a Pop-Up Buoy?</a:t>
            </a:r>
            <a:endParaRPr lang="en-US" sz="3200" dirty="0"/>
          </a:p>
        </p:txBody>
      </p:sp>
      <p:sp>
        <p:nvSpPr>
          <p:cNvPr id="3" name="Content Placeholder 2"/>
          <p:cNvSpPr txBox="1">
            <a:spLocks/>
          </p:cNvSpPr>
          <p:nvPr/>
        </p:nvSpPr>
        <p:spPr>
          <a:xfrm>
            <a:off x="493485" y="1209675"/>
            <a:ext cx="7477125"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2400" dirty="0" smtClean="0"/>
              <a:t>Expendable under-ice buoy</a:t>
            </a:r>
            <a:endParaRPr lang="en-US" sz="2400" dirty="0"/>
          </a:p>
          <a:p>
            <a:pPr lvl="1">
              <a:buFont typeface="Wingdings" panose="05000000000000000000" pitchFamily="2" charset="2"/>
              <a:buChar char="Ø"/>
            </a:pPr>
            <a:r>
              <a:rPr lang="en-US" sz="2000" dirty="0" smtClean="0"/>
              <a:t>Temperature, Depth, PAR, Tilt, GPS, Iridium</a:t>
            </a:r>
            <a:r>
              <a:rPr lang="en-US" sz="2000" dirty="0"/>
              <a:t> </a:t>
            </a:r>
            <a:r>
              <a:rPr lang="en-US" sz="2000" dirty="0" smtClean="0"/>
              <a:t>(Gen 2)</a:t>
            </a:r>
          </a:p>
          <a:p>
            <a:pPr lvl="1">
              <a:buFont typeface="Wingdings" panose="05000000000000000000" pitchFamily="2" charset="2"/>
              <a:buChar char="Ø"/>
            </a:pPr>
            <a:r>
              <a:rPr lang="en-US" sz="2000" dirty="0"/>
              <a:t>F</a:t>
            </a:r>
            <a:r>
              <a:rPr lang="en-US" sz="2000" dirty="0" smtClean="0"/>
              <a:t>luorometer, Camera (Gen 3)</a:t>
            </a:r>
            <a:br>
              <a:rPr lang="en-US" sz="2000" dirty="0" smtClean="0"/>
            </a:br>
            <a:endParaRPr lang="en-US" sz="2000" dirty="0" smtClean="0"/>
          </a:p>
          <a:p>
            <a:pPr>
              <a:buFont typeface="Wingdings" panose="05000000000000000000" pitchFamily="2" charset="2"/>
              <a:buChar char="Ø"/>
            </a:pPr>
            <a:r>
              <a:rPr lang="en-US" sz="2400" dirty="0" smtClean="0"/>
              <a:t>Deployed </a:t>
            </a:r>
            <a:r>
              <a:rPr lang="en-US" sz="2400" dirty="0"/>
              <a:t>in ice-free season</a:t>
            </a:r>
          </a:p>
          <a:p>
            <a:pPr>
              <a:buFont typeface="Wingdings" panose="05000000000000000000" pitchFamily="2" charset="2"/>
              <a:buChar char="Ø"/>
            </a:pPr>
            <a:r>
              <a:rPr lang="en-US" sz="2400" dirty="0"/>
              <a:t>Moored on bottom during Winter</a:t>
            </a:r>
          </a:p>
          <a:p>
            <a:pPr>
              <a:buFont typeface="Wingdings" panose="05000000000000000000" pitchFamily="2" charset="2"/>
              <a:buChar char="Ø"/>
            </a:pPr>
            <a:r>
              <a:rPr lang="en-US" sz="2400" dirty="0"/>
              <a:t>Releases in Spring and collects </a:t>
            </a:r>
            <a:r>
              <a:rPr lang="en-US" sz="2400" dirty="0" smtClean="0"/>
              <a:t>vertical profile</a:t>
            </a:r>
          </a:p>
          <a:p>
            <a:pPr>
              <a:buFont typeface="Wingdings" panose="05000000000000000000" pitchFamily="2" charset="2"/>
              <a:buChar char="Ø"/>
            </a:pPr>
            <a:r>
              <a:rPr lang="en-US" sz="2400" dirty="0" smtClean="0"/>
              <a:t>Collects data </a:t>
            </a:r>
            <a:r>
              <a:rPr lang="en-US" sz="2400" dirty="0"/>
              <a:t>directly under </a:t>
            </a:r>
            <a:r>
              <a:rPr lang="en-US" sz="2400" dirty="0" smtClean="0"/>
              <a:t>ice until in open water</a:t>
            </a:r>
            <a:endParaRPr lang="en-US" sz="2400" dirty="0"/>
          </a:p>
          <a:p>
            <a:pPr>
              <a:buFont typeface="Wingdings" panose="05000000000000000000" pitchFamily="2" charset="2"/>
              <a:buChar char="Ø"/>
            </a:pPr>
            <a:endParaRPr lang="en-US" sz="2400" dirty="0" smtClean="0"/>
          </a:p>
          <a:p>
            <a:pPr>
              <a:buFont typeface="Wingdings" panose="05000000000000000000" pitchFamily="2" charset="2"/>
              <a:buChar char="Ø"/>
            </a:pPr>
            <a:r>
              <a:rPr lang="en-US" sz="2400" dirty="0" smtClean="0"/>
              <a:t>Approx. $2,000 per buoy ($3,500 with fluorometer)</a:t>
            </a:r>
          </a:p>
        </p:txBody>
      </p:sp>
      <p:pic>
        <p:nvPicPr>
          <p:cNvPr id="4" name="Picture 2" descr="\\pesto\oerd\langis\Pop-up\Gen 2 (Rev 4) (2016-2017)\Documentation\Misc. Photos\Side_view_Dry.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545674" y="3472656"/>
            <a:ext cx="1739446" cy="28700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pesto\oerd\langis\Pop-up\Gen 2 (Rev 4) (2016-2017)\Documentation\Misc. Photos\Top_View_bench.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693093" y="3899365"/>
            <a:ext cx="2033913" cy="21298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0488" y="384625"/>
            <a:ext cx="5079815" cy="263494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0228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12953" y="1033462"/>
            <a:ext cx="3851032" cy="27442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1131683" y="3777732"/>
            <a:ext cx="3340729" cy="369332"/>
          </a:xfrm>
          <a:prstGeom prst="rect">
            <a:avLst/>
          </a:prstGeom>
          <a:noFill/>
        </p:spPr>
        <p:txBody>
          <a:bodyPr wrap="square" rtlCol="0">
            <a:spAutoFit/>
          </a:bodyPr>
          <a:lstStyle/>
          <a:p>
            <a:r>
              <a:rPr lang="en-US" dirty="0" smtClean="0"/>
              <a:t>2011  ICESCAPE – USCGC HEALY</a:t>
            </a:r>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23" y="1033462"/>
            <a:ext cx="4314092" cy="328459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410424" y="204299"/>
            <a:ext cx="10972800" cy="595800"/>
          </a:xfrm>
        </p:spPr>
        <p:txBody>
          <a:bodyPr>
            <a:normAutofit/>
          </a:bodyPr>
          <a:lstStyle/>
          <a:p>
            <a:pPr algn="l"/>
            <a:r>
              <a:rPr lang="en-US" sz="3200" dirty="0" smtClean="0"/>
              <a:t>Why do we need under ice measurements?</a:t>
            </a:r>
            <a:endParaRPr lang="en-US" sz="3200" dirty="0"/>
          </a:p>
        </p:txBody>
      </p:sp>
      <p:sp>
        <p:nvSpPr>
          <p:cNvPr id="3" name="Content Placeholder 2"/>
          <p:cNvSpPr txBox="1">
            <a:spLocks/>
          </p:cNvSpPr>
          <p:nvPr/>
        </p:nvSpPr>
        <p:spPr>
          <a:xfrm>
            <a:off x="401559" y="4500892"/>
            <a:ext cx="4473820" cy="1934307"/>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i="1" dirty="0" smtClean="0"/>
              <a:t>“massive </a:t>
            </a:r>
            <a:r>
              <a:rPr lang="en-US" sz="1800" i="1" dirty="0"/>
              <a:t>phytoplankton bloom beneath fully consolidated pack ice far from the ice edge in the Chukchi Sea, where light transmission has increased in recent decades because of thinning ice cover and proliferation of melt </a:t>
            </a:r>
            <a:r>
              <a:rPr lang="en-US" sz="1800" i="1" dirty="0" smtClean="0"/>
              <a:t>ponds” </a:t>
            </a:r>
          </a:p>
          <a:p>
            <a:pPr marL="0" indent="0">
              <a:buNone/>
            </a:pPr>
            <a:r>
              <a:rPr lang="en-US" sz="1800" i="1" dirty="0" smtClean="0"/>
              <a:t>“</a:t>
            </a:r>
            <a:r>
              <a:rPr lang="en-US" sz="1800" b="1" i="1" dirty="0"/>
              <a:t>annual primary production in these waters may be underestimated by up to </a:t>
            </a:r>
            <a:r>
              <a:rPr lang="en-US" sz="1800" b="1" i="1" dirty="0" smtClean="0"/>
              <a:t>10-fold</a:t>
            </a:r>
            <a:r>
              <a:rPr lang="en-US" sz="1800" i="1" dirty="0" smtClean="0"/>
              <a:t>”  </a:t>
            </a:r>
          </a:p>
          <a:p>
            <a:pPr marL="0" indent="0">
              <a:buNone/>
            </a:pPr>
            <a:r>
              <a:rPr lang="en-US" sz="1800" i="1" dirty="0" smtClean="0"/>
              <a:t>(Arrigo et al, 2012)</a:t>
            </a:r>
          </a:p>
          <a:p>
            <a:endParaRPr lang="en-US" sz="1800" i="1" dirty="0" smtClean="0"/>
          </a:p>
        </p:txBody>
      </p:sp>
      <p:sp>
        <p:nvSpPr>
          <p:cNvPr id="9" name="Content Placeholder 2"/>
          <p:cNvSpPr txBox="1">
            <a:spLocks/>
          </p:cNvSpPr>
          <p:nvPr/>
        </p:nvSpPr>
        <p:spPr>
          <a:xfrm>
            <a:off x="4994580" y="3708678"/>
            <a:ext cx="6943920" cy="2806419"/>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i="1" dirty="0" smtClean="0"/>
              <a:t>“</a:t>
            </a:r>
            <a:r>
              <a:rPr lang="en-US" sz="1800" i="1" dirty="0"/>
              <a:t>Although the impact of widespread phytoplankton blooms under sea ice on Arctic Ocean ecology and carbon fixation is potentially marked, </a:t>
            </a:r>
            <a:r>
              <a:rPr lang="en-US" sz="1800" b="1" i="1" dirty="0"/>
              <a:t>the prevalence of these events in the modern Arctic and in the recent past is, to date, unknown</a:t>
            </a:r>
            <a:r>
              <a:rPr lang="en-US" sz="1800" i="1" dirty="0" smtClean="0"/>
              <a:t>”  </a:t>
            </a:r>
          </a:p>
          <a:p>
            <a:pPr marL="0" indent="0">
              <a:buNone/>
            </a:pPr>
            <a:r>
              <a:rPr lang="en-US" sz="1800" i="1" dirty="0" smtClean="0"/>
              <a:t>“Our </a:t>
            </a:r>
            <a:r>
              <a:rPr lang="en-US" sz="1800" i="1" dirty="0"/>
              <a:t>model results indicate that the recent thinning of Arctic sea ice is the main cause of a marked increase in the prevalence of light conditions conducive to sub-ice blooms. We find that as little as 20 years ago, the conditions required for sub-ice blooms may have been uncommon, but their frequency has increased to the point that </a:t>
            </a:r>
            <a:r>
              <a:rPr lang="en-US" sz="1800" b="1" i="1" dirty="0"/>
              <a:t>nearly 30% of the ice-covered Arctic Ocean in July permits sub-ice </a:t>
            </a:r>
            <a:r>
              <a:rPr lang="en-US" sz="1800" b="1" i="1" dirty="0" smtClean="0"/>
              <a:t>blooms</a:t>
            </a:r>
            <a:r>
              <a:rPr lang="en-US" sz="1800" i="1" dirty="0" smtClean="0"/>
              <a:t>”</a:t>
            </a:r>
          </a:p>
          <a:p>
            <a:pPr marL="0" indent="0">
              <a:buNone/>
            </a:pPr>
            <a:r>
              <a:rPr lang="en-US" sz="1800" i="1" dirty="0" smtClean="0"/>
              <a:t>(</a:t>
            </a:r>
            <a:r>
              <a:rPr lang="en-US" sz="1800" i="1" dirty="0" err="1" smtClean="0"/>
              <a:t>Horvat</a:t>
            </a:r>
            <a:r>
              <a:rPr lang="en-US" sz="1800" i="1" dirty="0" smtClean="0"/>
              <a:t> et al, 2017)</a:t>
            </a:r>
          </a:p>
        </p:txBody>
      </p:sp>
      <p:pic>
        <p:nvPicPr>
          <p:cNvPr id="4102" name="Picture 6" descr="\\pesto\oerd\langis\Pop-up\Gen 3 (Rev 5) (2017-2018)\Documentation\Langis Seminar\F2.large.jpg"/>
          <p:cNvPicPr>
            <a:picLocks noChangeAspect="1" noChangeArrowheads="1"/>
          </p:cNvPicPr>
          <p:nvPr/>
        </p:nvPicPr>
        <p:blipFill rotWithShape="1">
          <a:blip r:embed="rId5">
            <a:extLst>
              <a:ext uri="{28A0092B-C50C-407E-A947-70E740481C1C}">
                <a14:useLocalDpi xmlns:a14="http://schemas.microsoft.com/office/drawing/2010/main" val="0"/>
              </a:ext>
            </a:extLst>
          </a:blip>
          <a:srcRect l="-873" r="-912"/>
          <a:stretch/>
        </p:blipFill>
        <p:spPr bwMode="auto">
          <a:xfrm>
            <a:off x="4994579" y="1317310"/>
            <a:ext cx="6943921" cy="21765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651831" y="988633"/>
            <a:ext cx="1414794" cy="369332"/>
          </a:xfrm>
          <a:prstGeom prst="rect">
            <a:avLst/>
          </a:prstGeom>
          <a:noFill/>
        </p:spPr>
        <p:txBody>
          <a:bodyPr wrap="square" rtlCol="0">
            <a:spAutoFit/>
          </a:bodyPr>
          <a:lstStyle/>
          <a:p>
            <a:pPr algn="ctr"/>
            <a:r>
              <a:rPr lang="en-US" b="1" dirty="0" smtClean="0"/>
              <a:t>1986-1995</a:t>
            </a:r>
            <a:endParaRPr lang="en-US" b="1" dirty="0"/>
          </a:p>
        </p:txBody>
      </p:sp>
      <p:sp>
        <p:nvSpPr>
          <p:cNvPr id="11" name="TextBox 10"/>
          <p:cNvSpPr txBox="1"/>
          <p:nvPr/>
        </p:nvSpPr>
        <p:spPr>
          <a:xfrm>
            <a:off x="7641910" y="994852"/>
            <a:ext cx="1414794" cy="369332"/>
          </a:xfrm>
          <a:prstGeom prst="rect">
            <a:avLst/>
          </a:prstGeom>
          <a:noFill/>
        </p:spPr>
        <p:txBody>
          <a:bodyPr wrap="square" rtlCol="0">
            <a:spAutoFit/>
          </a:bodyPr>
          <a:lstStyle/>
          <a:p>
            <a:pPr algn="ctr"/>
            <a:r>
              <a:rPr lang="en-US" b="1" dirty="0" smtClean="0"/>
              <a:t>1996-2005</a:t>
            </a:r>
            <a:endParaRPr lang="en-US" b="1" dirty="0"/>
          </a:p>
        </p:txBody>
      </p:sp>
      <p:sp>
        <p:nvSpPr>
          <p:cNvPr id="12" name="TextBox 11"/>
          <p:cNvSpPr txBox="1"/>
          <p:nvPr/>
        </p:nvSpPr>
        <p:spPr>
          <a:xfrm>
            <a:off x="9640863" y="983286"/>
            <a:ext cx="1414794" cy="369332"/>
          </a:xfrm>
          <a:prstGeom prst="rect">
            <a:avLst/>
          </a:prstGeom>
          <a:noFill/>
        </p:spPr>
        <p:txBody>
          <a:bodyPr wrap="square" rtlCol="0">
            <a:spAutoFit/>
          </a:bodyPr>
          <a:lstStyle/>
          <a:p>
            <a:pPr algn="ctr"/>
            <a:r>
              <a:rPr lang="en-US" b="1" dirty="0" smtClean="0"/>
              <a:t>2006-2015</a:t>
            </a:r>
            <a:endParaRPr lang="en-US" b="1" dirty="0"/>
          </a:p>
        </p:txBody>
      </p:sp>
    </p:spTree>
    <p:extLst>
      <p:ext uri="{BB962C8B-B14F-4D97-AF65-F5344CB8AC3E}">
        <p14:creationId xmlns:p14="http://schemas.microsoft.com/office/powerpoint/2010/main" val="35225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10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7044" r="11042" b="10366"/>
          <a:stretch/>
        </p:blipFill>
        <p:spPr>
          <a:xfrm>
            <a:off x="1007935" y="3937312"/>
            <a:ext cx="9240965" cy="2452715"/>
          </a:xfrm>
          <a:prstGeom prst="rect">
            <a:avLst/>
          </a:prstGeom>
          <a:ln>
            <a:solidFill>
              <a:schemeClr val="tx1"/>
            </a:solidFill>
          </a:ln>
        </p:spPr>
      </p:pic>
      <p:pic>
        <p:nvPicPr>
          <p:cNvPr id="1027" name="Picture 3" descr="C:\Users\langis\Downloads\m8_t.tiff"/>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31184" y="6441315"/>
            <a:ext cx="9635311" cy="4166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007935" y="1502999"/>
            <a:ext cx="9240965" cy="2331186"/>
          </a:xfrm>
          <a:prstGeom prst="rect">
            <a:avLst/>
          </a:prstGeom>
          <a:ln>
            <a:solidFill>
              <a:schemeClr val="tx1"/>
            </a:solidFill>
          </a:ln>
        </p:spPr>
      </p:pic>
      <p:sp>
        <p:nvSpPr>
          <p:cNvPr id="2" name="Title 1"/>
          <p:cNvSpPr>
            <a:spLocks noGrp="1"/>
          </p:cNvSpPr>
          <p:nvPr>
            <p:ph type="title"/>
          </p:nvPr>
        </p:nvSpPr>
        <p:spPr>
          <a:xfrm>
            <a:off x="372208" y="245698"/>
            <a:ext cx="11216228" cy="1143000"/>
          </a:xfrm>
        </p:spPr>
        <p:txBody>
          <a:bodyPr>
            <a:noAutofit/>
          </a:bodyPr>
          <a:lstStyle/>
          <a:p>
            <a:pPr algn="l"/>
            <a:r>
              <a:rPr lang="en-US" sz="2800" dirty="0"/>
              <a:t>Large ice keels, constantly shifting floes, and broad inaccessibility make</a:t>
            </a:r>
            <a:br>
              <a:rPr lang="en-US" sz="2800" dirty="0"/>
            </a:br>
            <a:r>
              <a:rPr lang="en-US" sz="2800" dirty="0"/>
              <a:t>data collection under sea ice notoriously difficult</a:t>
            </a:r>
            <a:r>
              <a:rPr lang="en-US" sz="2800" dirty="0" smtClean="0"/>
              <a:t>. Other </a:t>
            </a:r>
            <a:r>
              <a:rPr lang="en-US" sz="2800" dirty="0"/>
              <a:t>forms of technology cannot access the under ice regime or are prohibitively expensive.</a:t>
            </a:r>
          </a:p>
        </p:txBody>
      </p:sp>
      <p:sp>
        <p:nvSpPr>
          <p:cNvPr id="17" name="TextBox 16"/>
          <p:cNvSpPr txBox="1"/>
          <p:nvPr/>
        </p:nvSpPr>
        <p:spPr>
          <a:xfrm>
            <a:off x="10366498" y="2540532"/>
            <a:ext cx="1221938" cy="646331"/>
          </a:xfrm>
          <a:prstGeom prst="rect">
            <a:avLst/>
          </a:prstGeom>
          <a:noFill/>
        </p:spPr>
        <p:txBody>
          <a:bodyPr wrap="none" rtlCol="0">
            <a:spAutoFit/>
          </a:bodyPr>
          <a:lstStyle/>
          <a:p>
            <a:pPr algn="ctr"/>
            <a:r>
              <a:rPr lang="en-US" sz="1200" i="1" dirty="0" smtClean="0"/>
              <a:t>Ice Profiler Data </a:t>
            </a:r>
          </a:p>
          <a:p>
            <a:pPr algn="ctr"/>
            <a:r>
              <a:rPr lang="en-US" sz="1200" i="1" dirty="0" smtClean="0"/>
              <a:t>courtesy  of </a:t>
            </a:r>
          </a:p>
          <a:p>
            <a:pPr algn="ctr"/>
            <a:r>
              <a:rPr lang="en-US" sz="1200" i="1" dirty="0" smtClean="0"/>
              <a:t>Peggy Sullivan</a:t>
            </a:r>
            <a:endParaRPr lang="en-US" sz="1200" i="1" dirty="0"/>
          </a:p>
        </p:txBody>
      </p:sp>
    </p:spTree>
    <p:extLst>
      <p:ext uri="{BB962C8B-B14F-4D97-AF65-F5344CB8AC3E}">
        <p14:creationId xmlns:p14="http://schemas.microsoft.com/office/powerpoint/2010/main" val="438511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208" y="245698"/>
            <a:ext cx="11216228" cy="1143000"/>
          </a:xfrm>
        </p:spPr>
        <p:txBody>
          <a:bodyPr>
            <a:noAutofit/>
          </a:bodyPr>
          <a:lstStyle/>
          <a:p>
            <a:pPr algn="l"/>
            <a:r>
              <a:rPr lang="en-US" sz="2800" dirty="0"/>
              <a:t>Large ice keels, constantly shifting floes, and broad inaccessibility make</a:t>
            </a:r>
            <a:br>
              <a:rPr lang="en-US" sz="2800" dirty="0"/>
            </a:br>
            <a:r>
              <a:rPr lang="en-US" sz="2800" dirty="0"/>
              <a:t>data collection under sea ice notoriously difficult</a:t>
            </a:r>
            <a:r>
              <a:rPr lang="en-US" sz="2800" dirty="0" smtClean="0"/>
              <a:t>. Other </a:t>
            </a:r>
            <a:r>
              <a:rPr lang="en-US" sz="2800" dirty="0"/>
              <a:t>forms of technology cannot access the under ice regime or are prohibitively expensive.</a:t>
            </a: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411685" y="1662307"/>
            <a:ext cx="2561115" cy="230254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079" y="1702014"/>
            <a:ext cx="4006973" cy="21136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1716" y="2393057"/>
            <a:ext cx="887577" cy="31699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964913" y="4150886"/>
            <a:ext cx="3537338" cy="22159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0714" y="4144927"/>
            <a:ext cx="3278836" cy="22219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8758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77" y="135154"/>
            <a:ext cx="10972800" cy="1143000"/>
          </a:xfrm>
        </p:spPr>
        <p:txBody>
          <a:bodyPr>
            <a:normAutofit/>
          </a:bodyPr>
          <a:lstStyle/>
          <a:p>
            <a:pPr algn="l"/>
            <a:r>
              <a:rPr lang="en-US" sz="3200" dirty="0" smtClean="0"/>
              <a:t>What are the functional requirements for an under ice buoy to be successful?</a:t>
            </a:r>
            <a:endParaRPr lang="en-US" sz="3200" dirty="0"/>
          </a:p>
        </p:txBody>
      </p:sp>
      <p:sp>
        <p:nvSpPr>
          <p:cNvPr id="3" name="Content Placeholder 2"/>
          <p:cNvSpPr txBox="1">
            <a:spLocks/>
          </p:cNvSpPr>
          <p:nvPr/>
        </p:nvSpPr>
        <p:spPr>
          <a:xfrm>
            <a:off x="609600" y="1600201"/>
            <a:ext cx="10363200" cy="1962149"/>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2400" dirty="0" smtClean="0"/>
              <a:t>Highly Robust</a:t>
            </a:r>
          </a:p>
          <a:p>
            <a:pPr>
              <a:buFont typeface="Wingdings" panose="05000000000000000000" pitchFamily="2" charset="2"/>
              <a:buChar char="Ø"/>
            </a:pPr>
            <a:r>
              <a:rPr lang="en-US" sz="2400" dirty="0" smtClean="0"/>
              <a:t>Low-cost and/or recoverable data (risk of instrument loss)</a:t>
            </a:r>
          </a:p>
          <a:p>
            <a:pPr>
              <a:buFont typeface="Wingdings" panose="05000000000000000000" pitchFamily="2" charset="2"/>
              <a:buChar char="Ø"/>
            </a:pPr>
            <a:r>
              <a:rPr lang="en-US" sz="2400" dirty="0" smtClean="0"/>
              <a:t>Must access regime directly under ice</a:t>
            </a:r>
          </a:p>
          <a:p>
            <a:pPr>
              <a:buFont typeface="Wingdings" panose="05000000000000000000" pitchFamily="2" charset="2"/>
              <a:buChar char="Ø"/>
            </a:pPr>
            <a:r>
              <a:rPr lang="en-US" sz="2400" dirty="0" smtClean="0"/>
              <a:t>Must provide high quality data</a:t>
            </a:r>
          </a:p>
        </p:txBody>
      </p:sp>
    </p:spTree>
    <p:extLst>
      <p:ext uri="{BB962C8B-B14F-4D97-AF65-F5344CB8AC3E}">
        <p14:creationId xmlns:p14="http://schemas.microsoft.com/office/powerpoint/2010/main" val="2155242657"/>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defTabSz="914400">
          <a:defRPr sz="3200" dirty="0" smtClean="0">
            <a:solidFill>
              <a:prstClr val="black"/>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4651</TotalTime>
  <Words>2353</Words>
  <Application>Microsoft Office PowerPoint</Application>
  <PresentationFormat>Custom</PresentationFormat>
  <Paragraphs>269</Paragraphs>
  <Slides>25</Slides>
  <Notes>17</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Frame</vt:lpstr>
      <vt:lpstr>Office Theme</vt:lpstr>
      <vt:lpstr>EcoFOCI Seminar Series</vt:lpstr>
      <vt:lpstr>ITAE Assets Slide</vt:lpstr>
      <vt:lpstr>Acknowledgements</vt:lpstr>
      <vt:lpstr>Outline</vt:lpstr>
      <vt:lpstr>What is a Pop-Up Buoy?</vt:lpstr>
      <vt:lpstr>Why do we need under ice measurements?</vt:lpstr>
      <vt:lpstr>Large ice keels, constantly shifting floes, and broad inaccessibility make data collection under sea ice notoriously difficult. Other forms of technology cannot access the under ice regime or are prohibitively expensive.</vt:lpstr>
      <vt:lpstr>Large ice keels, constantly shifting floes, and broad inaccessibility make data collection under sea ice notoriously difficult. Other forms of technology cannot access the under ice regime or are prohibitively expensive.</vt:lpstr>
      <vt:lpstr>What are the functional requirements for an under ice buoy to be successful?</vt:lpstr>
      <vt:lpstr>The quickest method of testing an under-ice pop-up buoy was to make a prototype using satellite tags.</vt:lpstr>
      <vt:lpstr>Two prototype buoys were deployed from the USCGC Healy in July 2015.  One unit worked as expected.</vt:lpstr>
      <vt:lpstr>What about the second buoy?</vt:lpstr>
      <vt:lpstr>PowerPoint Presentation</vt:lpstr>
      <vt:lpstr>PowerPoint Presentation</vt:lpstr>
      <vt:lpstr>PowerPoint Presentation</vt:lpstr>
      <vt:lpstr>PowerPoint Presentation</vt:lpstr>
      <vt:lpstr>PowerPoint Presentation</vt:lpstr>
      <vt:lpstr>The 2016 deployment deadline was missed due to software library issues, but this allowed for more thorough testing in 2017.</vt:lpstr>
      <vt:lpstr>Five pop-up buoys were deployed in the Bering Sea in September 2017 with release dates in February/March 2018.</vt:lpstr>
      <vt:lpstr>“The most notable aspect of the 2017 to 2018 winter ice extent was the persistently low ice extent in the Bering Sea.”</vt:lpstr>
      <vt:lpstr>Ice extent never reached the 2017 deployment site, but 4 of 5 buoys surfaced in open water and provided quality data.</vt:lpstr>
      <vt:lpstr>Ice extent never reached the 2017 deployment site, but 4 of 5 buoys surfaced in open water and provided quality data.</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EcoFOCI Seminar Series</dc:title>
  <dc:creator>Microsoft Office User</dc:creator>
  <cp:lastModifiedBy>Daniel P. Langis</cp:lastModifiedBy>
  <cp:revision>119</cp:revision>
  <cp:lastPrinted>2018-04-10T19:49:25Z</cp:lastPrinted>
  <dcterms:created xsi:type="dcterms:W3CDTF">2017-12-11T16:39:06Z</dcterms:created>
  <dcterms:modified xsi:type="dcterms:W3CDTF">2018-09-14T18:09:20Z</dcterms:modified>
</cp:coreProperties>
</file>